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2192000" cx="6858000"/>
  <p:notesSz cx="6797675" cy="9926625"/>
  <p:embeddedFontLst>
    <p:embeddedFont>
      <p:font typeface="Limelight"/>
      <p:regular r:id="rId8"/>
    </p:embeddedFont>
    <p:embeddedFont>
      <p:font typeface="Caveat"/>
      <p:regular r:id="rId9"/>
      <p:bold r:id="rId10"/>
    </p:embeddedFont>
    <p:embeddedFont>
      <p:font typeface="Lobster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84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7BE45FA-8FEB-444A-A676-67989B7C8003}">
  <a:tblStyle styleId="{37BE45FA-8FEB-444A-A676-67989B7C8003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4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Lobster-regular.fntdata"/><Relationship Id="rId10" Type="http://schemas.openxmlformats.org/officeDocument/2006/relationships/font" Target="fonts/Caveat-bold.fntdata"/><Relationship Id="rId9" Type="http://schemas.openxmlformats.org/officeDocument/2006/relationships/font" Target="fonts/Caveat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Lime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352675" y="744537"/>
            <a:ext cx="20923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675" lIns="91400" spcFirstLastPara="1" rIns="91400" wrap="square" tIns="456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675" lIns="91400" spcFirstLastPara="1" rIns="91400" wrap="square" tIns="456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352675" y="744537"/>
            <a:ext cx="20922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49687" y="9428162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75" lIns="91400" spcFirstLastPara="1" rIns="91400" wrap="square" tIns="456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části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 rot="5400000">
            <a:off x="481057" y="5075811"/>
            <a:ext cx="10332156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 rot="5400000">
            <a:off x="-2519318" y="3639917"/>
            <a:ext cx="10332156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 rot="5400000">
            <a:off x="-438856" y="4155899"/>
            <a:ext cx="7735712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/>
          <p:nvPr>
            <p:ph idx="2" type="pic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uze nadpis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3" type="body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61" name="Google Shape;61;p9"/>
          <p:cNvSpPr txBox="1"/>
          <p:nvPr>
            <p:ph idx="4" type="body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2" type="body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7" y="649287"/>
            <a:ext cx="5915025" cy="235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7" y="3244850"/>
            <a:ext cx="5915025" cy="7735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/>
        </p:nvSpPr>
        <p:spPr>
          <a:xfrm>
            <a:off x="333375" y="225425"/>
            <a:ext cx="6524700" cy="13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Lobster"/>
              <a:buNone/>
            </a:pPr>
            <a:r>
              <a:rPr b="1" i="1" lang="en-US" sz="3300" u="sng">
                <a:latin typeface="Lobster"/>
                <a:ea typeface="Lobster"/>
                <a:cs typeface="Lobster"/>
                <a:sym typeface="Lobster"/>
              </a:rPr>
              <a:t>  </a:t>
            </a: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                </a:t>
            </a:r>
            <a:r>
              <a:rPr b="1" i="1" lang="en-US" sz="3300" u="sng">
                <a:latin typeface="Lobster"/>
                <a:ea typeface="Lobster"/>
                <a:cs typeface="Lobster"/>
                <a:sym typeface="Lobster"/>
              </a:rPr>
              <a:t> 36. týden - s trojlístky</a:t>
            </a:r>
            <a:endParaRPr b="1" i="1" sz="3300">
              <a:latin typeface="Lobster"/>
              <a:ea typeface="Lobster"/>
              <a:cs typeface="Lobster"/>
              <a:sym typeface="Lobster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Lobster"/>
              <a:buNone/>
            </a:pP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             1. května </a:t>
            </a:r>
            <a:r>
              <a:rPr b="1" i="1" lang="en-US" sz="3300" u="none" cap="none" strike="noStrike">
                <a:solidFill>
                  <a:srgbClr val="000000"/>
                </a:solidFill>
                <a:latin typeface="Lobster"/>
                <a:ea typeface="Lobster"/>
                <a:cs typeface="Lobster"/>
                <a:sym typeface="Lobster"/>
              </a:rPr>
              <a:t>– </a:t>
            </a: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5. května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0" name="Google Shape;90;p13"/>
          <p:cNvGraphicFramePr/>
          <p:nvPr/>
        </p:nvGraphicFramePr>
        <p:xfrm>
          <a:off x="76200" y="1527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{37BE45FA-8FEB-444A-A676-67989B7C8003}</a:tableStyleId>
              </a:tblPr>
              <a:tblGrid>
                <a:gridCol w="1508125"/>
                <a:gridCol w="5121275"/>
              </a:tblGrid>
              <a:tr h="1393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None/>
                      </a:pPr>
                      <a:r>
                        <a:rPr b="1" i="1" lang="en-US" sz="35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ČJ</a:t>
                      </a:r>
                      <a:endParaRPr b="1" i="1" sz="3500" u="none" cap="none" strike="noStrike">
                        <a:solidFill>
                          <a:srgbClr val="000000"/>
                        </a:solidFill>
                        <a:latin typeface="Limelight"/>
                        <a:ea typeface="Limelight"/>
                        <a:cs typeface="Limelight"/>
                        <a:sym typeface="Limelight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/>
                        <a:t>Věta jednoduchá a souvětí</a:t>
                      </a:r>
                      <a:endParaRPr i="1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1" name="Google Shape;91;p13"/>
          <p:cNvGraphicFramePr/>
          <p:nvPr/>
        </p:nvGraphicFramePr>
        <p:xfrm>
          <a:off x="76200" y="3162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{37BE45FA-8FEB-444A-A676-67989B7C8003}</a:tableStyleId>
              </a:tblPr>
              <a:tblGrid>
                <a:gridCol w="1508125"/>
                <a:gridCol w="5121275"/>
              </a:tblGrid>
              <a:tr h="1401825">
                <a:tc>
                  <a:txBody>
                    <a:bodyPr/>
                    <a:lstStyle/>
                    <a:p>
                      <a:pPr indent="9144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i="1" lang="en-US" sz="3600"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 </a:t>
                      </a:r>
                      <a:r>
                        <a:rPr i="1" lang="en-US" sz="3600">
                          <a:solidFill>
                            <a:schemeClr val="dk1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M</a:t>
                      </a:r>
                      <a:endParaRPr sz="1400" u="none" cap="none" strike="noStrike"/>
                    </a:p>
                  </a:txBody>
                  <a:tcPr marT="45750" marB="45750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>
                          <a:solidFill>
                            <a:schemeClr val="dk1"/>
                          </a:solidFill>
                        </a:rPr>
                        <a:t>Převody jednotek času, zaokrouhlování</a:t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</a:txBody>
                  <a:tcPr marT="45750" marB="4575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Google Shape;92;p13"/>
          <p:cNvGraphicFramePr/>
          <p:nvPr/>
        </p:nvGraphicFramePr>
        <p:xfrm>
          <a:off x="76188" y="6647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{37BE45FA-8FEB-444A-A676-67989B7C8003}</a:tableStyleId>
              </a:tblPr>
              <a:tblGrid>
                <a:gridCol w="6629400"/>
              </a:tblGrid>
              <a:tr h="51079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b="0" i="1" sz="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200"/>
                        <a:t> </a:t>
                      </a:r>
                      <a:r>
                        <a:rPr i="1" lang="en-US" sz="1200"/>
                        <a:t>Milí průvodci, lišáci a vesmírní cestovatelé</a:t>
                      </a:r>
                      <a:r>
                        <a:rPr lang="en-US" sz="1200"/>
                        <a:t>, </a:t>
                      </a:r>
                      <a:endParaRPr sz="1200"/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6525" marB="465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Google Shape;93;p13"/>
          <p:cNvGraphicFramePr/>
          <p:nvPr/>
        </p:nvGraphicFramePr>
        <p:xfrm>
          <a:off x="76200" y="2646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{37BE45FA-8FEB-444A-A676-67989B7C8003}</a:tableStyleId>
              </a:tblPr>
              <a:tblGrid>
                <a:gridCol w="1509700"/>
                <a:gridCol w="5119700"/>
              </a:tblGrid>
              <a:tr h="752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36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AJ</a:t>
                      </a:r>
                      <a:endParaRPr sz="1400" u="none" cap="none" strike="noStrike"/>
                    </a:p>
                  </a:txBody>
                  <a:tcPr marT="45675" marB="4567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>
                          <a:solidFill>
                            <a:schemeClr val="dk1"/>
                          </a:solidFill>
                        </a:rPr>
                        <a:t>Lekce 8</a:t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</a:txBody>
                  <a:tcPr marT="45675" marB="4567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Google Shape;94;p13"/>
          <p:cNvGraphicFramePr/>
          <p:nvPr/>
        </p:nvGraphicFramePr>
        <p:xfrm>
          <a:off x="76200" y="57040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{37BE45FA-8FEB-444A-A676-67989B7C8003}</a:tableStyleId>
              </a:tblPr>
              <a:tblGrid>
                <a:gridCol w="1509675"/>
                <a:gridCol w="5119725"/>
              </a:tblGrid>
              <a:tr h="9430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solidFill>
                          <a:srgbClr val="000000"/>
                        </a:solidFill>
                        <a:latin typeface="Limelight"/>
                        <a:ea typeface="Limelight"/>
                        <a:cs typeface="Limelight"/>
                        <a:sym typeface="Lime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26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VV</a:t>
                      </a:r>
                      <a:endParaRPr sz="400" u="none" cap="none" strike="noStrike"/>
                    </a:p>
                  </a:txBody>
                  <a:tcPr marT="45775" marB="4577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Ku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Kubistický portrét a hvězdy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</a:txBody>
                  <a:tcPr marT="45775" marB="4577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Google Shape;95;p13"/>
          <p:cNvGraphicFramePr/>
          <p:nvPr/>
        </p:nvGraphicFramePr>
        <p:xfrm>
          <a:off x="76188" y="53140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{37BE45FA-8FEB-444A-A676-67989B7C8003}</a:tableStyleId>
              </a:tblPr>
              <a:tblGrid>
                <a:gridCol w="1509700"/>
                <a:gridCol w="5119700"/>
              </a:tblGrid>
              <a:tr h="621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3600"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    </a:t>
                      </a:r>
                      <a:r>
                        <a:rPr b="1" i="1" lang="en-US" sz="25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Inf</a:t>
                      </a:r>
                      <a:endParaRPr b="0" i="0" sz="2500" u="none" cap="none" strike="noStrike">
                        <a:solidFill>
                          <a:srgbClr val="000000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50" marB="45750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/>
                        <a:t> </a:t>
                      </a:r>
                      <a:endParaRPr i="1"/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/>
                        <a:t>Vyhledávání dat</a:t>
                      </a:r>
                      <a:endParaRPr i="1" sz="1500"/>
                    </a:p>
                  </a:txBody>
                  <a:tcPr marT="45750" marB="4575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Google Shape;96;p13"/>
          <p:cNvGraphicFramePr/>
          <p:nvPr/>
        </p:nvGraphicFramePr>
        <p:xfrm>
          <a:off x="76200" y="4321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{37BE45FA-8FEB-444A-A676-67989B7C8003}</a:tableStyleId>
              </a:tblPr>
              <a:tblGrid>
                <a:gridCol w="1509700"/>
                <a:gridCol w="5119700"/>
              </a:tblGrid>
              <a:tr h="1017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i="1" lang="en-US" sz="3600" u="none" cap="none" strike="noStrike"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VL, PŘ</a:t>
                      </a:r>
                      <a:endParaRPr sz="1400" u="none" cap="none" strike="noStrike"/>
                    </a:p>
                  </a:txBody>
                  <a:tcPr marT="45750" marB="45750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>
                          <a:solidFill>
                            <a:schemeClr val="dk1"/>
                          </a:solidFill>
                        </a:rPr>
                        <a:t>Vl. - státní svátek</a:t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 sz="1500">
                          <a:solidFill>
                            <a:schemeClr val="dk1"/>
                          </a:solidFill>
                        </a:rPr>
                        <a:t>Př.- Hospodářská zvířata </a:t>
                      </a:r>
                      <a:endParaRPr i="1" sz="1500">
                        <a:solidFill>
                          <a:schemeClr val="dk1"/>
                        </a:solidFill>
                      </a:endParaRPr>
                    </a:p>
                  </a:txBody>
                  <a:tcPr marT="45750" marB="4575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7" name="Google Shape;9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8050" y="44400"/>
            <a:ext cx="1863275" cy="152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3"/>
          <p:cNvPicPr preferRelativeResize="0"/>
          <p:nvPr/>
        </p:nvPicPr>
        <p:blipFill rotWithShape="1">
          <a:blip r:embed="rId4">
            <a:alphaModFix/>
          </a:blip>
          <a:srcRect b="-3220" l="-4321" r="-9691" t="0"/>
          <a:stretch/>
        </p:blipFill>
        <p:spPr>
          <a:xfrm>
            <a:off x="76200" y="6999000"/>
            <a:ext cx="6781800" cy="441194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6000000" dist="19050">
              <a:schemeClr val="lt2">
                <a:alpha val="90000"/>
              </a:schemeClr>
            </a:outerShdw>
          </a:effectLst>
        </p:spPr>
      </p:pic>
      <p:sp>
        <p:nvSpPr>
          <p:cNvPr id="99" name="Google Shape;99;p13"/>
          <p:cNvSpPr txBox="1"/>
          <p:nvPr/>
        </p:nvSpPr>
        <p:spPr>
          <a:xfrm>
            <a:off x="2876550" y="8401050"/>
            <a:ext cx="4019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3"/>
          <p:cNvSpPr txBox="1"/>
          <p:nvPr/>
        </p:nvSpPr>
        <p:spPr>
          <a:xfrm>
            <a:off x="142800" y="7038950"/>
            <a:ext cx="6572400" cy="44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dk1"/>
                </a:solidFill>
              </a:rPr>
              <a:t>Jsme v posledním čtvrtletí naší cesty s princem. V tomto týdnu shrneme své pokroky a úspěchy v trojlístcích spolu s rodiči. 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dk1"/>
                </a:solidFill>
              </a:rPr>
              <a:t>Budeme dále prohlubovat své znalosti o větné skladbě a potrápíme mozkové závity při převádění jednotek času a logických úlohách. 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dk1"/>
                </a:solidFill>
              </a:rPr>
              <a:t>V přírodovědě si vytvoříme projekty o hospodářských zvířatech. Můžete si přinést obrázky z časopisů, kalendářů a třeba i zajímavé informace, budou se Vám hodit. 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dk1"/>
                </a:solidFill>
              </a:rPr>
              <a:t>Nezapomínejte se stále pečlivě připravovat do školy a číst knihu, konec roku se nám kvapem blíží. 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dk1"/>
                </a:solidFill>
              </a:rPr>
              <a:t>V pátek se vybraní žáci zúčastní atletické soutěže, v úterý je dopoledne čeká trénink, sledujte informace ve sdělení v ŽK. 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dk1"/>
                </a:solidFill>
              </a:rPr>
              <a:t>Lenka, Lucka a Princ</a:t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★"/>
            </a:pPr>
            <a:r>
              <a:rPr i="1" lang="en-US" sz="1200">
                <a:solidFill>
                  <a:schemeClr val="dk1"/>
                </a:solidFill>
              </a:rPr>
              <a:t>Dbejte na to, aby děti měly každý den žákovskou knížku, kontrolujte úkolníček.</a:t>
            </a:r>
            <a:endParaRPr i="1" sz="1200">
              <a:solidFill>
                <a:schemeClr val="dk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★"/>
            </a:pPr>
            <a:r>
              <a:rPr i="1" lang="en-US" sz="1200">
                <a:solidFill>
                  <a:schemeClr val="dk1"/>
                </a:solidFill>
              </a:rPr>
              <a:t>Prosím, veďte děti k četbě, připomínejte jim potřebu čtení, 4 knihy za rok jsou opravdu minimum, rozhodně ne nesplnitelné. </a:t>
            </a:r>
            <a:endParaRPr b="1" i="1" sz="12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Motiv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