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2192000" cx="6858000"/>
  <p:notesSz cx="6797675" cy="9926625"/>
  <p:embeddedFontLst>
    <p:embeddedFont>
      <p:font typeface="Limelight"/>
      <p:regular r:id="rId8"/>
    </p:embeddedFont>
    <p:embeddedFont>
      <p:font typeface="Caveat"/>
      <p:regular r:id="rId9"/>
      <p:bold r:id="rId10"/>
    </p:embeddedFont>
    <p:embeddedFont>
      <p:font typeface="Lobster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84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A9D66F2-91D7-4B45-B8FE-3D0F816C72F2}">
  <a:tblStyle styleId="{4A9D66F2-91D7-4B45-B8FE-3D0F816C72F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84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Lobster-regular.fntdata"/><Relationship Id="rId10" Type="http://schemas.openxmlformats.org/officeDocument/2006/relationships/font" Target="fonts/Caveat-bold.fntdata"/><Relationship Id="rId9" Type="http://schemas.openxmlformats.org/officeDocument/2006/relationships/font" Target="fonts/Caveat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Lime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7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352675" y="744537"/>
            <a:ext cx="20923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675" lIns="91400" spcFirstLastPara="1" rIns="91400" wrap="square" tIns="456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675" lIns="91400" spcFirstLastPara="1" rIns="91400" wrap="square" tIns="456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352675" y="744537"/>
            <a:ext cx="20922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49687" y="9428162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75" lIns="91400" spcFirstLastPara="1" rIns="91400" wrap="square" tIns="456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části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67916" y="3039537"/>
            <a:ext cx="5915025" cy="50715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>
            <a:off x="467916" y="8159048"/>
            <a:ext cx="5915025" cy="266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 rot="5400000">
            <a:off x="481057" y="5075811"/>
            <a:ext cx="10332156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 rot="5400000">
            <a:off x="-2519318" y="3639917"/>
            <a:ext cx="10332156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 rot="5400000">
            <a:off x="-438856" y="4155899"/>
            <a:ext cx="7735712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/>
          <p:nvPr>
            <p:ph idx="2" type="pic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44" name="Google Shape;44;p6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uze nadpis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472381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472381" y="2988734"/>
            <a:ext cx="2901255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9" name="Google Shape;59;p9"/>
          <p:cNvSpPr txBox="1"/>
          <p:nvPr>
            <p:ph idx="2" type="body"/>
          </p:nvPr>
        </p:nvSpPr>
        <p:spPr>
          <a:xfrm>
            <a:off x="472381" y="4453467"/>
            <a:ext cx="2901255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3" type="body"/>
          </p:nvPr>
        </p:nvSpPr>
        <p:spPr>
          <a:xfrm>
            <a:off x="3471863" y="2988734"/>
            <a:ext cx="2915543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61" name="Google Shape;61;p9"/>
          <p:cNvSpPr txBox="1"/>
          <p:nvPr>
            <p:ph idx="4" type="body"/>
          </p:nvPr>
        </p:nvSpPr>
        <p:spPr>
          <a:xfrm>
            <a:off x="3471863" y="4453467"/>
            <a:ext cx="2915543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2" type="body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71487" y="649287"/>
            <a:ext cx="5915025" cy="235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71487" y="3244850"/>
            <a:ext cx="5915025" cy="7735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/>
        </p:nvSpPr>
        <p:spPr>
          <a:xfrm>
            <a:off x="333375" y="225425"/>
            <a:ext cx="6638700" cy="13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Lobster"/>
              <a:buNone/>
            </a:pPr>
            <a:r>
              <a:rPr b="1" i="1" lang="en-US" sz="3300" u="sng">
                <a:latin typeface="Lobster"/>
                <a:ea typeface="Lobster"/>
                <a:cs typeface="Lobster"/>
                <a:sym typeface="Lobster"/>
              </a:rPr>
              <a:t>  </a:t>
            </a:r>
            <a:r>
              <a:rPr b="1" i="1" lang="en-US" sz="3300">
                <a:latin typeface="Lobster"/>
                <a:ea typeface="Lobster"/>
                <a:cs typeface="Lobster"/>
                <a:sym typeface="Lobster"/>
              </a:rPr>
              <a:t>                </a:t>
            </a:r>
            <a:r>
              <a:rPr b="1" i="1" lang="en-US" sz="3300" u="sng">
                <a:latin typeface="Lobster"/>
                <a:ea typeface="Lobster"/>
                <a:cs typeface="Lobster"/>
                <a:sym typeface="Lobster"/>
              </a:rPr>
              <a:t> 1. týden seznamovací</a:t>
            </a:r>
            <a:endParaRPr b="1" i="1" sz="3300" u="sng">
              <a:latin typeface="Lobster"/>
              <a:ea typeface="Lobster"/>
              <a:cs typeface="Lobster"/>
              <a:sym typeface="Lobster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Lobster"/>
              <a:buNone/>
            </a:pPr>
            <a:r>
              <a:rPr b="1" i="1" lang="en-US" sz="3300">
                <a:latin typeface="Lobster"/>
                <a:ea typeface="Lobster"/>
                <a:cs typeface="Lobster"/>
                <a:sym typeface="Lobster"/>
              </a:rPr>
              <a:t>                  1</a:t>
            </a:r>
            <a:r>
              <a:rPr b="1" i="1" lang="en-US" sz="3300" u="none" cap="none" strike="noStrike">
                <a:solidFill>
                  <a:srgbClr val="000000"/>
                </a:solidFill>
                <a:latin typeface="Lobster"/>
                <a:ea typeface="Lobster"/>
                <a:cs typeface="Lobster"/>
                <a:sym typeface="Lobster"/>
              </a:rPr>
              <a:t>. </a:t>
            </a:r>
            <a:r>
              <a:rPr b="1" i="1" lang="en-US" sz="33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září </a:t>
            </a:r>
            <a:r>
              <a:rPr b="1" i="1" lang="en-US" sz="3300" u="none" cap="none" strike="noStrike">
                <a:solidFill>
                  <a:srgbClr val="000000"/>
                </a:solidFill>
                <a:latin typeface="Lobster"/>
                <a:ea typeface="Lobster"/>
                <a:cs typeface="Lobster"/>
                <a:sym typeface="Lobster"/>
              </a:rPr>
              <a:t>– </a:t>
            </a:r>
            <a:r>
              <a:rPr b="1" i="1" lang="en-US" sz="3300">
                <a:latin typeface="Lobster"/>
                <a:ea typeface="Lobster"/>
                <a:cs typeface="Lobster"/>
                <a:sym typeface="Lobster"/>
              </a:rPr>
              <a:t>2</a:t>
            </a:r>
            <a:r>
              <a:rPr b="1" i="1" lang="en-US" sz="3300" u="none" cap="none" strike="noStrike">
                <a:solidFill>
                  <a:srgbClr val="000000"/>
                </a:solidFill>
                <a:latin typeface="Lobster"/>
                <a:ea typeface="Lobster"/>
                <a:cs typeface="Lobster"/>
                <a:sym typeface="Lobster"/>
              </a:rPr>
              <a:t>. </a:t>
            </a:r>
            <a:r>
              <a:rPr b="1" i="1" lang="en-US" sz="3300">
                <a:latin typeface="Lobster"/>
                <a:ea typeface="Lobster"/>
                <a:cs typeface="Lobster"/>
                <a:sym typeface="Lobster"/>
              </a:rPr>
              <a:t>září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0" name="Google Shape;90;p13"/>
          <p:cNvGraphicFramePr/>
          <p:nvPr/>
        </p:nvGraphicFramePr>
        <p:xfrm>
          <a:off x="76200" y="1619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{4A9D66F2-91D7-4B45-B8FE-3D0F816C72F2}</a:tableStyleId>
              </a:tblPr>
              <a:tblGrid>
                <a:gridCol w="1508125"/>
                <a:gridCol w="5121275"/>
              </a:tblGrid>
              <a:tr h="1301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None/>
                      </a:pPr>
                      <a:r>
                        <a:rPr b="1" i="1" lang="en-US" sz="35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ČJ</a:t>
                      </a:r>
                      <a:endParaRPr b="1" i="1" sz="3500" u="none" cap="none" strike="noStrike">
                        <a:solidFill>
                          <a:srgbClr val="000000"/>
                        </a:solidFill>
                        <a:latin typeface="Limelight"/>
                        <a:ea typeface="Limelight"/>
                        <a:cs typeface="Limelight"/>
                        <a:sym typeface="Limelight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500"/>
                        <a:t>Vyprávění zážitků z prázdnin. </a:t>
                      </a:r>
                      <a:endParaRPr i="1" sz="15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1" name="Google Shape;91;p13"/>
          <p:cNvGraphicFramePr/>
          <p:nvPr/>
        </p:nvGraphicFramePr>
        <p:xfrm>
          <a:off x="76200" y="3162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{4A9D66F2-91D7-4B45-B8FE-3D0F816C72F2}</a:tableStyleId>
              </a:tblPr>
              <a:tblGrid>
                <a:gridCol w="1508125"/>
                <a:gridCol w="5121275"/>
              </a:tblGrid>
              <a:tr h="1401825">
                <a:tc>
                  <a:txBody>
                    <a:bodyPr/>
                    <a:lstStyle/>
                    <a:p>
                      <a:pPr indent="9144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i="1" lang="en-US" sz="3600"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 </a:t>
                      </a:r>
                      <a:r>
                        <a:rPr i="1" lang="en-US" sz="3600">
                          <a:solidFill>
                            <a:schemeClr val="dk1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M</a:t>
                      </a:r>
                      <a:endParaRPr sz="1400" u="none" cap="none" strike="noStrike"/>
                    </a:p>
                  </a:txBody>
                  <a:tcPr marT="45750" marB="45750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500">
                          <a:solidFill>
                            <a:schemeClr val="dk1"/>
                          </a:solidFill>
                        </a:rPr>
                        <a:t>Projektový den - počítáme s Malým princem.</a:t>
                      </a:r>
                      <a:endParaRPr i="1" sz="1500">
                        <a:solidFill>
                          <a:schemeClr val="dk1"/>
                        </a:solidFill>
                      </a:endParaRPr>
                    </a:p>
                  </a:txBody>
                  <a:tcPr marT="45750" marB="4575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" name="Google Shape;92;p13"/>
          <p:cNvGraphicFramePr/>
          <p:nvPr/>
        </p:nvGraphicFramePr>
        <p:xfrm>
          <a:off x="76188" y="6647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{4A9D66F2-91D7-4B45-B8FE-3D0F816C72F2}</a:tableStyleId>
              </a:tblPr>
              <a:tblGrid>
                <a:gridCol w="6629400"/>
              </a:tblGrid>
              <a:tr h="51079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b="0" i="1" sz="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/>
                        <a:t> </a:t>
                      </a:r>
                      <a:endParaRPr sz="1400" u="none" cap="none" strike="noStrike"/>
                    </a:p>
                  </a:txBody>
                  <a:tcPr marT="46525" marB="465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Google Shape;93;p13"/>
          <p:cNvGraphicFramePr/>
          <p:nvPr/>
        </p:nvGraphicFramePr>
        <p:xfrm>
          <a:off x="76200" y="2522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{4A9D66F2-91D7-4B45-B8FE-3D0F816C72F2}</a:tableStyleId>
              </a:tblPr>
              <a:tblGrid>
                <a:gridCol w="1509700"/>
                <a:gridCol w="5119700"/>
              </a:tblGrid>
              <a:tr h="640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i="1" lang="en-US" sz="36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AJ</a:t>
                      </a:r>
                      <a:endParaRPr sz="1400" u="none" cap="none" strike="noStrike"/>
                    </a:p>
                  </a:txBody>
                  <a:tcPr marT="45675" marB="4567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4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i="1" lang="en-US" sz="1500" u="none" cap="none" strike="noStrike">
                          <a:solidFill>
                            <a:schemeClr val="dk1"/>
                          </a:solidFill>
                        </a:rPr>
                        <a:t>Prázdniny.</a:t>
                      </a:r>
                      <a:endParaRPr i="1" sz="15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675" marB="4567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" name="Google Shape;94;p13"/>
          <p:cNvGraphicFramePr/>
          <p:nvPr/>
        </p:nvGraphicFramePr>
        <p:xfrm>
          <a:off x="76200" y="57040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{4A9D66F2-91D7-4B45-B8FE-3D0F816C72F2}</a:tableStyleId>
              </a:tblPr>
              <a:tblGrid>
                <a:gridCol w="1509675"/>
                <a:gridCol w="5119725"/>
              </a:tblGrid>
              <a:tr h="9430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i="1" sz="1200" u="none" cap="none" strike="noStrike">
                        <a:solidFill>
                          <a:srgbClr val="000000"/>
                        </a:solidFill>
                        <a:latin typeface="Limelight"/>
                        <a:ea typeface="Limelight"/>
                        <a:cs typeface="Limelight"/>
                        <a:sym typeface="Lime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i="1" lang="en-US" sz="26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PČ, VV</a:t>
                      </a:r>
                      <a:endParaRPr sz="400" u="none" cap="none" strike="noStrike"/>
                    </a:p>
                  </a:txBody>
                  <a:tcPr marT="45775" marB="4577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500">
                          <a:solidFill>
                            <a:schemeClr val="dk1"/>
                          </a:solidFill>
                        </a:rPr>
                        <a:t>Kreslíme zážitky z prázdnin. </a:t>
                      </a:r>
                      <a:endParaRPr i="1" sz="15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75" marB="4577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Google Shape;95;p13"/>
          <p:cNvGraphicFramePr/>
          <p:nvPr/>
        </p:nvGraphicFramePr>
        <p:xfrm>
          <a:off x="76188" y="53140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{4A9D66F2-91D7-4B45-B8FE-3D0F816C72F2}</a:tableStyleId>
              </a:tblPr>
              <a:tblGrid>
                <a:gridCol w="1509700"/>
                <a:gridCol w="5119700"/>
              </a:tblGrid>
              <a:tr h="621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i="1" lang="en-US" sz="3600"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    </a:t>
                      </a:r>
                      <a:r>
                        <a:rPr b="1" i="1" lang="en-US" sz="25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Inf</a:t>
                      </a:r>
                      <a:endParaRPr b="0" i="0" sz="2500" u="none" cap="none" strike="noStrike">
                        <a:solidFill>
                          <a:srgbClr val="000000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50" marB="45750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/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500"/>
                        <a:t>Prázdniny. </a:t>
                      </a:r>
                      <a:endParaRPr i="1" sz="1500" u="none" cap="none" strike="noStrike"/>
                    </a:p>
                  </a:txBody>
                  <a:tcPr marT="45750" marB="4575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6" name="Google Shape;96;p13"/>
          <p:cNvGraphicFramePr/>
          <p:nvPr/>
        </p:nvGraphicFramePr>
        <p:xfrm>
          <a:off x="76200" y="4092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{4A9D66F2-91D7-4B45-B8FE-3D0F816C72F2}</a:tableStyleId>
              </a:tblPr>
              <a:tblGrid>
                <a:gridCol w="1509700"/>
                <a:gridCol w="5119700"/>
              </a:tblGrid>
              <a:tr h="1304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i="1" lang="en-US" sz="3600" u="none" cap="none" strike="noStrike"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VL, PŘ</a:t>
                      </a:r>
                      <a:endParaRPr sz="1400" u="none" cap="none" strike="noStrike"/>
                    </a:p>
                  </a:txBody>
                  <a:tcPr marT="45750" marB="45750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500">
                          <a:solidFill>
                            <a:schemeClr val="dk1"/>
                          </a:solidFill>
                        </a:rPr>
                        <a:t>Prázdniny. </a:t>
                      </a:r>
                      <a:endParaRPr i="1" sz="1500">
                        <a:solidFill>
                          <a:schemeClr val="dk1"/>
                        </a:solidFill>
                      </a:endParaRPr>
                    </a:p>
                  </a:txBody>
                  <a:tcPr marT="45750" marB="4575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7" name="Google Shape;9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775" y="67875"/>
            <a:ext cx="2085975" cy="1709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3"/>
          <p:cNvPicPr preferRelativeResize="0"/>
          <p:nvPr/>
        </p:nvPicPr>
        <p:blipFill rotWithShape="1">
          <a:blip r:embed="rId4">
            <a:alphaModFix/>
          </a:blip>
          <a:srcRect b="-3220" l="-4321" r="-9691" t="0"/>
          <a:stretch/>
        </p:blipFill>
        <p:spPr>
          <a:xfrm>
            <a:off x="76200" y="6999000"/>
            <a:ext cx="6781800" cy="441194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6000000" dist="19050">
              <a:schemeClr val="lt2">
                <a:alpha val="90000"/>
              </a:schemeClr>
            </a:outerShdw>
          </a:effectLst>
        </p:spPr>
      </p:pic>
      <p:sp>
        <p:nvSpPr>
          <p:cNvPr id="99" name="Google Shape;99;p13"/>
          <p:cNvSpPr txBox="1"/>
          <p:nvPr/>
        </p:nvSpPr>
        <p:spPr>
          <a:xfrm>
            <a:off x="2876550" y="8401050"/>
            <a:ext cx="4019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3"/>
          <p:cNvSpPr txBox="1"/>
          <p:nvPr/>
        </p:nvSpPr>
        <p:spPr>
          <a:xfrm>
            <a:off x="133275" y="6953225"/>
            <a:ext cx="6572400" cy="45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/>
              <a:t>M</a:t>
            </a:r>
            <a:r>
              <a:rPr i="1" lang="en-US" sz="1200"/>
              <a:t>ilé děti,</a:t>
            </a:r>
            <a:endParaRPr i="1"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/>
              <a:t>prázdniny jsou za námi a první školní týden je tu! </a:t>
            </a:r>
            <a:endParaRPr i="1"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/>
              <a:t>Ve čtvrtek se sejdeme před začátkem vyučování před školou,s sebou si přineste přezůvky </a:t>
            </a:r>
            <a:endParaRPr i="1"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/>
              <a:t>a batůžek na žákovskou knížku, ve škole budete cca do 9:00 hod.</a:t>
            </a:r>
            <a:endParaRPr i="1"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dk1"/>
                </a:solidFill>
              </a:rPr>
              <a:t>V pátek nás čeká oslava na přivítání Malého prince v jednoduchém kostýmu lišky. </a:t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dk1"/>
                </a:solidFill>
              </a:rPr>
              <a:t>Pokud nemáte, nezoufejte, ve čtvrtek dostanete vytištěnou masku k vymalování.</a:t>
            </a:r>
            <a:r>
              <a:rPr i="1" lang="en-US" sz="1300">
                <a:solidFill>
                  <a:schemeClr val="dk1"/>
                </a:solidFill>
              </a:rPr>
              <a:t> S sebou si přineste aktovku se svačinou a vybavený penál.</a:t>
            </a:r>
            <a:endParaRPr i="1"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100"/>
              <a:t>Kromě aktovek, penálů, desek na sešity, mazací tabulky s fixou, kružítka  a trojúhelníkového pravítka,</a:t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100"/>
              <a:t>budete potřebovat desky s 10 euroobaly na zakládání týdenních plánů.</a:t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100"/>
              <a:t>Připravte si  také věci na tělocvik a kufřík s výtvarnými potřebami (igelit na lavici, měkké pastelky, </a:t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100"/>
              <a:t>voskovky, modelínu +podložku na modelínu, nůžky, vodové barvy, temperové barvy (nejlépe</a:t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100"/>
              <a:t>Koh-i-nor 10barev), paletu nebo víčko na míchání barev, fixy(10-12 barev), hadřík, skleničku na vodu, 2x plochý (6,10) a 2x kulatý štětec (vždy 1 slabší a 1 silnější), barevné papíry, tuhé lepidlo, herkules,</a:t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100"/>
              <a:t>lihovou fixu, tužku, 3 špejle, starý kartáček na zuby  pracovní oděv. </a:t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100"/>
              <a:t>Potřeby pro VV a TV stačí přinést nejpozději ve čtvrtek 8.9.2022. </a:t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100"/>
              <a:t>Od 2.9. vybíráme 4 ks toaletního papíru a 2 krabičky kapesníků na pololetí. </a:t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100"/>
              <a:t>Rodiče prosíme o vyplnění přední strany žákovské knížky a podepsání informace o konání rodičovské schůzky, která bude 8. září.</a:t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Těší se na Vás paní učitelka Lenka a paní asistentka Lucka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Motiv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