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5"/>
  </p:sldMasterIdLst>
  <p:notesMasterIdLst>
    <p:notesMasterId r:id="rId6"/>
  </p:notesMasterIdLst>
  <p:sldIdLst>
    <p:sldId id="256" r:id="rId7"/>
  </p:sldIdLst>
  <p:sldSz cy="12192000" cx="6858000"/>
  <p:notesSz cx="6797675" cy="9926625"/>
  <p:embeddedFontLst>
    <p:embeddedFont>
      <p:font typeface="Limelight"/>
      <p:regular r:id="rId8"/>
    </p:embeddedFont>
    <p:embeddedFont>
      <p:font typeface="Caveat"/>
      <p:regular r:id="rId9"/>
      <p:bold r:id="rId10"/>
    </p:embeddedFont>
    <p:embeddedFont>
      <p:font typeface="Lobster"/>
      <p:regular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840">
          <p15:clr>
            <a:srgbClr val="000000"/>
          </p15:clr>
        </p15:guide>
        <p15:guide id="2" pos="2160">
          <p15:clr>
            <a:srgbClr val="000000"/>
          </p15:clr>
        </p15:guide>
      </p15:sldGuideLst>
    </p:ext>
    <p:ext uri="http://customooxmlschemas.google.com/">
      <go:slidesCustomData xmlns:go="http://customooxmlschemas.google.com/" r:id="rId12" roundtripDataSignature="AMtx7mhuJs493dRYnyMwpNEmMq6D7yGws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98D95A46-7649-4ED3-941B-F7D3B0075381}">
  <a:tblStyle styleId="{98D95A46-7649-4ED3-941B-F7D3B0075381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840" orient="horz"/>
        <p:guide pos="216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11" Type="http://schemas.openxmlformats.org/officeDocument/2006/relationships/font" Target="fonts/Lobster-regular.fntdata"/><Relationship Id="rId10" Type="http://schemas.openxmlformats.org/officeDocument/2006/relationships/font" Target="fonts/Caveat-bold.fntdata"/><Relationship Id="rId12" Type="http://customschemas.google.com/relationships/presentationmetadata" Target="metadata"/><Relationship Id="rId9" Type="http://schemas.openxmlformats.org/officeDocument/2006/relationships/font" Target="fonts/Caveat-regular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font" Target="fonts/Limelight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46400" cy="496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675" lIns="91400" spcFirstLastPara="1" rIns="91400" wrap="square" tIns="4567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49687" y="0"/>
            <a:ext cx="2946400" cy="496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675" lIns="91400" spcFirstLastPara="1" rIns="91400" wrap="square" tIns="4567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2352675" y="744537"/>
            <a:ext cx="2092325" cy="37226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675" lIns="91400" spcFirstLastPara="1" rIns="91400" wrap="square" tIns="45675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9428162"/>
            <a:ext cx="2946400" cy="496887"/>
          </a:xfrm>
          <a:prstGeom prst="rect">
            <a:avLst/>
          </a:prstGeom>
          <a:noFill/>
          <a:ln>
            <a:noFill/>
          </a:ln>
        </p:spPr>
        <p:txBody>
          <a:bodyPr anchorCtr="0" anchor="b" bIns="45675" lIns="91400" spcFirstLastPara="1" rIns="91400" wrap="square" tIns="4567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49687" y="9428162"/>
            <a:ext cx="2946400" cy="496887"/>
          </a:xfrm>
          <a:prstGeom prst="rect">
            <a:avLst/>
          </a:prstGeom>
          <a:noFill/>
          <a:ln>
            <a:noFill/>
          </a:ln>
        </p:spPr>
        <p:txBody>
          <a:bodyPr anchorCtr="0" anchor="b" bIns="45675" lIns="91400" spcFirstLastPara="1" rIns="91400" wrap="square" tIns="4567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/>
          <p:nvPr>
            <p:ph idx="2" type="sldImg"/>
          </p:nvPr>
        </p:nvSpPr>
        <p:spPr>
          <a:xfrm>
            <a:off x="2352675" y="744537"/>
            <a:ext cx="2092200" cy="3722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6" name="Google Shape;86;p1:notes"/>
          <p:cNvSpPr txBox="1"/>
          <p:nvPr>
            <p:ph idx="1" type="body"/>
          </p:nvPr>
        </p:nvSpPr>
        <p:spPr>
          <a:xfrm>
            <a:off x="679450" y="4714875"/>
            <a:ext cx="5438700" cy="446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675" lIns="91400" spcFirstLastPara="1" rIns="91400" wrap="square" tIns="456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1:notes"/>
          <p:cNvSpPr txBox="1"/>
          <p:nvPr/>
        </p:nvSpPr>
        <p:spPr>
          <a:xfrm>
            <a:off x="3849687" y="9428162"/>
            <a:ext cx="2946300" cy="496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675" lIns="91400" spcFirstLastPara="1" rIns="91400" wrap="square" tIns="4567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Úvodní snímek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ctrTitle"/>
          </p:nvPr>
        </p:nvSpPr>
        <p:spPr>
          <a:xfrm>
            <a:off x="514350" y="1995312"/>
            <a:ext cx="5829300" cy="424462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" type="subTitle"/>
          </p:nvPr>
        </p:nvSpPr>
        <p:spPr>
          <a:xfrm>
            <a:off x="857250" y="6403623"/>
            <a:ext cx="5143500" cy="29435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18" name="Google Shape;18;p3"/>
          <p:cNvSpPr txBox="1"/>
          <p:nvPr>
            <p:ph idx="10" type="dt"/>
          </p:nvPr>
        </p:nvSpPr>
        <p:spPr>
          <a:xfrm>
            <a:off x="471487" y="11299825"/>
            <a:ext cx="1543050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2271712" y="11299825"/>
            <a:ext cx="2314575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4843462" y="11299825"/>
            <a:ext cx="1543050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Záhlaví části" type="secHead">
  <p:cSld name="SECTION_HEADER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/>
          <p:nvPr>
            <p:ph type="title"/>
          </p:nvPr>
        </p:nvSpPr>
        <p:spPr>
          <a:xfrm>
            <a:off x="467916" y="3039537"/>
            <a:ext cx="5915025" cy="507153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2"/>
          <p:cNvSpPr txBox="1"/>
          <p:nvPr>
            <p:ph idx="1" type="body"/>
          </p:nvPr>
        </p:nvSpPr>
        <p:spPr>
          <a:xfrm>
            <a:off x="467916" y="8159048"/>
            <a:ext cx="5915025" cy="266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5" name="Google Shape;75;p12"/>
          <p:cNvSpPr txBox="1"/>
          <p:nvPr>
            <p:ph idx="10" type="dt"/>
          </p:nvPr>
        </p:nvSpPr>
        <p:spPr>
          <a:xfrm>
            <a:off x="471487" y="11299825"/>
            <a:ext cx="1543050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1" type="ftr"/>
          </p:nvPr>
        </p:nvSpPr>
        <p:spPr>
          <a:xfrm>
            <a:off x="2271712" y="11299825"/>
            <a:ext cx="2314575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2" type="sldNum"/>
          </p:nvPr>
        </p:nvSpPr>
        <p:spPr>
          <a:xfrm>
            <a:off x="4843462" y="11299825"/>
            <a:ext cx="1543050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/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3"/>
          <p:cNvSpPr txBox="1"/>
          <p:nvPr>
            <p:ph idx="1" type="body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3"/>
          <p:cNvSpPr txBox="1"/>
          <p:nvPr>
            <p:ph idx="10" type="dt"/>
          </p:nvPr>
        </p:nvSpPr>
        <p:spPr>
          <a:xfrm>
            <a:off x="471487" y="11299825"/>
            <a:ext cx="1543050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3"/>
          <p:cNvSpPr txBox="1"/>
          <p:nvPr>
            <p:ph idx="11" type="ftr"/>
          </p:nvPr>
        </p:nvSpPr>
        <p:spPr>
          <a:xfrm>
            <a:off x="2271712" y="11299825"/>
            <a:ext cx="2314575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3"/>
          <p:cNvSpPr txBox="1"/>
          <p:nvPr>
            <p:ph idx="12" type="sldNum"/>
          </p:nvPr>
        </p:nvSpPr>
        <p:spPr>
          <a:xfrm>
            <a:off x="4843462" y="11299825"/>
            <a:ext cx="1543050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vislý nadpis a text" type="vertTitleAndTx">
  <p:cSld name="VERTICAL_TITLE_AND_VERTICAL_TEX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title"/>
          </p:nvPr>
        </p:nvSpPr>
        <p:spPr>
          <a:xfrm rot="5400000">
            <a:off x="481057" y="5075811"/>
            <a:ext cx="10332156" cy="14787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 rot="5400000">
            <a:off x="-2519318" y="3639917"/>
            <a:ext cx="10332156" cy="43505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0" type="dt"/>
          </p:nvPr>
        </p:nvSpPr>
        <p:spPr>
          <a:xfrm>
            <a:off x="471487" y="11299825"/>
            <a:ext cx="1543050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1" type="ftr"/>
          </p:nvPr>
        </p:nvSpPr>
        <p:spPr>
          <a:xfrm>
            <a:off x="2271712" y="11299825"/>
            <a:ext cx="2314575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4843462" y="11299825"/>
            <a:ext cx="1543050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adpis a svislý text" type="vertTx">
  <p:cSld name="VERTICAL_TEXT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 rot="5400000">
            <a:off x="-438856" y="4155899"/>
            <a:ext cx="7735712" cy="5915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0" name="Google Shape;30;p5"/>
          <p:cNvSpPr txBox="1"/>
          <p:nvPr>
            <p:ph idx="10" type="dt"/>
          </p:nvPr>
        </p:nvSpPr>
        <p:spPr>
          <a:xfrm>
            <a:off x="471487" y="11299825"/>
            <a:ext cx="1543050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1" type="ftr"/>
          </p:nvPr>
        </p:nvSpPr>
        <p:spPr>
          <a:xfrm>
            <a:off x="2271712" y="11299825"/>
            <a:ext cx="2314575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2" type="sldNum"/>
          </p:nvPr>
        </p:nvSpPr>
        <p:spPr>
          <a:xfrm>
            <a:off x="4843462" y="11299825"/>
            <a:ext cx="1543050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brázek s titulkem" type="picTx">
  <p:cSld name="PICTURE_WITH_CAPTION_TEX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/>
          <p:nvPr>
            <p:ph type="title"/>
          </p:nvPr>
        </p:nvSpPr>
        <p:spPr>
          <a:xfrm>
            <a:off x="472381" y="812800"/>
            <a:ext cx="2211884" cy="2844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/>
          <p:nvPr>
            <p:ph idx="2" type="pic"/>
          </p:nvPr>
        </p:nvSpPr>
        <p:spPr>
          <a:xfrm>
            <a:off x="2915543" y="1755425"/>
            <a:ext cx="3471863" cy="8664222"/>
          </a:xfrm>
          <a:prstGeom prst="rect">
            <a:avLst/>
          </a:prstGeom>
          <a:noFill/>
          <a:ln>
            <a:noFill/>
          </a:ln>
        </p:spPr>
      </p:sp>
      <p:sp>
        <p:nvSpPr>
          <p:cNvPr id="36" name="Google Shape;36;p6"/>
          <p:cNvSpPr txBox="1"/>
          <p:nvPr>
            <p:ph idx="1" type="body"/>
          </p:nvPr>
        </p:nvSpPr>
        <p:spPr>
          <a:xfrm>
            <a:off x="472381" y="3657600"/>
            <a:ext cx="2211884" cy="67761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37" name="Google Shape;37;p6"/>
          <p:cNvSpPr txBox="1"/>
          <p:nvPr>
            <p:ph idx="10" type="dt"/>
          </p:nvPr>
        </p:nvSpPr>
        <p:spPr>
          <a:xfrm>
            <a:off x="471487" y="11299825"/>
            <a:ext cx="1543050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1" type="ftr"/>
          </p:nvPr>
        </p:nvSpPr>
        <p:spPr>
          <a:xfrm>
            <a:off x="2271712" y="11299825"/>
            <a:ext cx="2314575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2" type="sldNum"/>
          </p:nvPr>
        </p:nvSpPr>
        <p:spPr>
          <a:xfrm>
            <a:off x="4843462" y="11299825"/>
            <a:ext cx="1543050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bsah s titulkem" type="objTx">
  <p:cSld name="OBJECT_WITH_CAPTION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/>
          <p:nvPr>
            <p:ph type="title"/>
          </p:nvPr>
        </p:nvSpPr>
        <p:spPr>
          <a:xfrm>
            <a:off x="472381" y="812800"/>
            <a:ext cx="2211884" cy="2844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" type="body"/>
          </p:nvPr>
        </p:nvSpPr>
        <p:spPr>
          <a:xfrm>
            <a:off x="2915543" y="1755425"/>
            <a:ext cx="3471863" cy="86642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6195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2385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indent="-32385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indent="-32385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indent="-32385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indent="-32385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indent="-32385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/>
        </p:txBody>
      </p:sp>
      <p:sp>
        <p:nvSpPr>
          <p:cNvPr id="43" name="Google Shape;43;p7"/>
          <p:cNvSpPr txBox="1"/>
          <p:nvPr>
            <p:ph idx="2" type="body"/>
          </p:nvPr>
        </p:nvSpPr>
        <p:spPr>
          <a:xfrm>
            <a:off x="472381" y="3657600"/>
            <a:ext cx="2211884" cy="67761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44" name="Google Shape;44;p7"/>
          <p:cNvSpPr txBox="1"/>
          <p:nvPr>
            <p:ph idx="10" type="dt"/>
          </p:nvPr>
        </p:nvSpPr>
        <p:spPr>
          <a:xfrm>
            <a:off x="471487" y="11299825"/>
            <a:ext cx="1543050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7"/>
          <p:cNvSpPr txBox="1"/>
          <p:nvPr>
            <p:ph idx="11" type="ftr"/>
          </p:nvPr>
        </p:nvSpPr>
        <p:spPr>
          <a:xfrm>
            <a:off x="2271712" y="11299825"/>
            <a:ext cx="2314575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7"/>
          <p:cNvSpPr txBox="1"/>
          <p:nvPr>
            <p:ph idx="12" type="sldNum"/>
          </p:nvPr>
        </p:nvSpPr>
        <p:spPr>
          <a:xfrm>
            <a:off x="4843462" y="11299825"/>
            <a:ext cx="1543050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rázdný" type="blank">
  <p:cSld name="BLANK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8"/>
          <p:cNvSpPr txBox="1"/>
          <p:nvPr>
            <p:ph idx="10" type="dt"/>
          </p:nvPr>
        </p:nvSpPr>
        <p:spPr>
          <a:xfrm>
            <a:off x="471487" y="11299825"/>
            <a:ext cx="1543050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1" type="ftr"/>
          </p:nvPr>
        </p:nvSpPr>
        <p:spPr>
          <a:xfrm>
            <a:off x="2271712" y="11299825"/>
            <a:ext cx="2314575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8"/>
          <p:cNvSpPr txBox="1"/>
          <p:nvPr>
            <p:ph idx="12" type="sldNum"/>
          </p:nvPr>
        </p:nvSpPr>
        <p:spPr>
          <a:xfrm>
            <a:off x="4843462" y="11299825"/>
            <a:ext cx="1543050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ouze nadpis" type="titleOnly">
  <p:cSld name="TITLE_ONLY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9"/>
          <p:cNvSpPr txBox="1"/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0" type="dt"/>
          </p:nvPr>
        </p:nvSpPr>
        <p:spPr>
          <a:xfrm>
            <a:off x="471487" y="11299825"/>
            <a:ext cx="1543050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9"/>
          <p:cNvSpPr txBox="1"/>
          <p:nvPr>
            <p:ph idx="11" type="ftr"/>
          </p:nvPr>
        </p:nvSpPr>
        <p:spPr>
          <a:xfrm>
            <a:off x="2271712" y="11299825"/>
            <a:ext cx="2314575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9"/>
          <p:cNvSpPr txBox="1"/>
          <p:nvPr>
            <p:ph idx="12" type="sldNum"/>
          </p:nvPr>
        </p:nvSpPr>
        <p:spPr>
          <a:xfrm>
            <a:off x="4843462" y="11299825"/>
            <a:ext cx="1543050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orovnání" type="twoTxTwoObj">
  <p:cSld name="TWO_OBJECTS_WITH_TEXT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0"/>
          <p:cNvSpPr txBox="1"/>
          <p:nvPr>
            <p:ph type="title"/>
          </p:nvPr>
        </p:nvSpPr>
        <p:spPr>
          <a:xfrm>
            <a:off x="472381" y="649114"/>
            <a:ext cx="5915025" cy="2356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0"/>
          <p:cNvSpPr txBox="1"/>
          <p:nvPr>
            <p:ph idx="1" type="body"/>
          </p:nvPr>
        </p:nvSpPr>
        <p:spPr>
          <a:xfrm>
            <a:off x="472381" y="2988734"/>
            <a:ext cx="2901255" cy="146473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59" name="Google Shape;59;p10"/>
          <p:cNvSpPr txBox="1"/>
          <p:nvPr>
            <p:ph idx="2" type="body"/>
          </p:nvPr>
        </p:nvSpPr>
        <p:spPr>
          <a:xfrm>
            <a:off x="472381" y="4453467"/>
            <a:ext cx="2901255" cy="65503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3" type="body"/>
          </p:nvPr>
        </p:nvSpPr>
        <p:spPr>
          <a:xfrm>
            <a:off x="3471863" y="2988734"/>
            <a:ext cx="2915543" cy="146473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61" name="Google Shape;61;p10"/>
          <p:cNvSpPr txBox="1"/>
          <p:nvPr>
            <p:ph idx="4" type="body"/>
          </p:nvPr>
        </p:nvSpPr>
        <p:spPr>
          <a:xfrm>
            <a:off x="3471863" y="4453467"/>
            <a:ext cx="2915543" cy="65503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2" name="Google Shape;62;p10"/>
          <p:cNvSpPr txBox="1"/>
          <p:nvPr>
            <p:ph idx="10" type="dt"/>
          </p:nvPr>
        </p:nvSpPr>
        <p:spPr>
          <a:xfrm>
            <a:off x="471487" y="11299825"/>
            <a:ext cx="1543050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 txBox="1"/>
          <p:nvPr>
            <p:ph idx="11" type="ftr"/>
          </p:nvPr>
        </p:nvSpPr>
        <p:spPr>
          <a:xfrm>
            <a:off x="2271712" y="11299825"/>
            <a:ext cx="2314575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0"/>
          <p:cNvSpPr txBox="1"/>
          <p:nvPr>
            <p:ph idx="12" type="sldNum"/>
          </p:nvPr>
        </p:nvSpPr>
        <p:spPr>
          <a:xfrm>
            <a:off x="4843462" y="11299825"/>
            <a:ext cx="1543050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va obsahy" type="twoObj">
  <p:cSld name="TWO_OBJECTS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/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" type="body"/>
          </p:nvPr>
        </p:nvSpPr>
        <p:spPr>
          <a:xfrm>
            <a:off x="471488" y="3245556"/>
            <a:ext cx="2914650" cy="7735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8" name="Google Shape;68;p11"/>
          <p:cNvSpPr txBox="1"/>
          <p:nvPr>
            <p:ph idx="2" type="body"/>
          </p:nvPr>
        </p:nvSpPr>
        <p:spPr>
          <a:xfrm>
            <a:off x="3471863" y="3245556"/>
            <a:ext cx="2914650" cy="7735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9" name="Google Shape;69;p11"/>
          <p:cNvSpPr txBox="1"/>
          <p:nvPr>
            <p:ph idx="10" type="dt"/>
          </p:nvPr>
        </p:nvSpPr>
        <p:spPr>
          <a:xfrm>
            <a:off x="471487" y="11299825"/>
            <a:ext cx="1543050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1" type="ftr"/>
          </p:nvPr>
        </p:nvSpPr>
        <p:spPr>
          <a:xfrm>
            <a:off x="2271712" y="11299825"/>
            <a:ext cx="2314575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2" type="sldNum"/>
          </p:nvPr>
        </p:nvSpPr>
        <p:spPr>
          <a:xfrm>
            <a:off x="4843462" y="11299825"/>
            <a:ext cx="1543050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title"/>
          </p:nvPr>
        </p:nvSpPr>
        <p:spPr>
          <a:xfrm>
            <a:off x="471487" y="649287"/>
            <a:ext cx="5915025" cy="23558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2"/>
          <p:cNvSpPr txBox="1"/>
          <p:nvPr>
            <p:ph idx="1" type="body"/>
          </p:nvPr>
        </p:nvSpPr>
        <p:spPr>
          <a:xfrm>
            <a:off x="471487" y="3244850"/>
            <a:ext cx="5915025" cy="7735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0" type="dt"/>
          </p:nvPr>
        </p:nvSpPr>
        <p:spPr>
          <a:xfrm>
            <a:off x="471487" y="11299825"/>
            <a:ext cx="1543050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2271712" y="11299825"/>
            <a:ext cx="2314575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4843462" y="11299825"/>
            <a:ext cx="1543050" cy="6492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Google Shape;89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61923" y="309900"/>
            <a:ext cx="1585900" cy="1784006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"/>
          <p:cNvSpPr txBox="1"/>
          <p:nvPr/>
        </p:nvSpPr>
        <p:spPr>
          <a:xfrm>
            <a:off x="314325" y="225425"/>
            <a:ext cx="6638700" cy="119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Lobster"/>
              <a:buNone/>
            </a:pPr>
            <a:r>
              <a:rPr b="1" i="1" lang="en-US" sz="3300" u="sng">
                <a:latin typeface="Lobster"/>
                <a:ea typeface="Lobster"/>
                <a:cs typeface="Lobster"/>
                <a:sym typeface="Lobster"/>
              </a:rPr>
              <a:t>34</a:t>
            </a:r>
            <a:r>
              <a:rPr b="1" i="1" lang="en-US" sz="3300" u="sng" cap="none" strike="noStrike">
                <a:solidFill>
                  <a:srgbClr val="000000"/>
                </a:solidFill>
                <a:latin typeface="Lobster"/>
                <a:ea typeface="Lobster"/>
                <a:cs typeface="Lobster"/>
                <a:sym typeface="Lobster"/>
              </a:rPr>
              <a:t>. týden </a:t>
            </a:r>
            <a:r>
              <a:rPr b="1" i="1" lang="en-US" sz="3300" u="sng">
                <a:latin typeface="Lobster"/>
                <a:ea typeface="Lobster"/>
                <a:cs typeface="Lobster"/>
                <a:sym typeface="Lobster"/>
              </a:rPr>
              <a:t>se záchranáři</a:t>
            </a:r>
            <a:endParaRPr b="1" i="1" sz="3300" u="sng">
              <a:latin typeface="Lobster"/>
              <a:ea typeface="Lobster"/>
              <a:cs typeface="Lobster"/>
              <a:sym typeface="Lobster"/>
            </a:endParaRPr>
          </a:p>
          <a:p>
            <a:pPr indent="-342900" lvl="0" marL="3429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Lobster"/>
              <a:buNone/>
            </a:pPr>
            <a:r>
              <a:rPr b="1" i="1" lang="en-US" sz="3300">
                <a:latin typeface="Lobster"/>
                <a:ea typeface="Lobster"/>
                <a:cs typeface="Lobster"/>
                <a:sym typeface="Lobster"/>
              </a:rPr>
              <a:t>19</a:t>
            </a:r>
            <a:r>
              <a:rPr b="1" i="1" lang="en-US" sz="3300" u="none" cap="none" strike="noStrike">
                <a:solidFill>
                  <a:srgbClr val="000000"/>
                </a:solidFill>
                <a:latin typeface="Lobster"/>
                <a:ea typeface="Lobster"/>
                <a:cs typeface="Lobster"/>
                <a:sym typeface="Lobster"/>
              </a:rPr>
              <a:t>. </a:t>
            </a:r>
            <a:r>
              <a:rPr b="1" i="1" lang="en-US" sz="3300">
                <a:solidFill>
                  <a:schemeClr val="dk1"/>
                </a:solidFill>
                <a:latin typeface="Lobster"/>
                <a:ea typeface="Lobster"/>
                <a:cs typeface="Lobster"/>
                <a:sym typeface="Lobster"/>
              </a:rPr>
              <a:t>dubna</a:t>
            </a:r>
            <a:r>
              <a:rPr b="1" i="1" lang="en-US" sz="3300" u="none" cap="none" strike="noStrike">
                <a:solidFill>
                  <a:srgbClr val="000000"/>
                </a:solidFill>
                <a:latin typeface="Lobster"/>
                <a:ea typeface="Lobster"/>
                <a:cs typeface="Lobster"/>
                <a:sym typeface="Lobster"/>
              </a:rPr>
              <a:t>– </a:t>
            </a:r>
            <a:r>
              <a:rPr b="1" i="1" lang="en-US" sz="3300">
                <a:latin typeface="Lobster"/>
                <a:ea typeface="Lobster"/>
                <a:cs typeface="Lobster"/>
                <a:sym typeface="Lobster"/>
              </a:rPr>
              <a:t>22</a:t>
            </a:r>
            <a:r>
              <a:rPr b="1" i="1" lang="en-US" sz="3300">
                <a:latin typeface="Lobster"/>
                <a:ea typeface="Lobster"/>
                <a:cs typeface="Lobster"/>
                <a:sym typeface="Lobster"/>
              </a:rPr>
              <a:t>. dubna</a:t>
            </a:r>
            <a:endParaRPr sz="1100"/>
          </a:p>
        </p:txBody>
      </p:sp>
      <p:graphicFrame>
        <p:nvGraphicFramePr>
          <p:cNvPr id="91" name="Google Shape;91;p1"/>
          <p:cNvGraphicFramePr/>
          <p:nvPr/>
        </p:nvGraphicFramePr>
        <p:xfrm>
          <a:off x="76200" y="16192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{98D95A46-7649-4ED3-941B-F7D3B0075381}</a:tableStyleId>
              </a:tblPr>
              <a:tblGrid>
                <a:gridCol w="1508125"/>
                <a:gridCol w="5273675"/>
              </a:tblGrid>
              <a:tr h="13017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500"/>
                        <a:buFont typeface="Arial"/>
                        <a:buNone/>
                      </a:pPr>
                      <a:r>
                        <a:rPr b="1" i="1" lang="en-US" sz="3500" u="none" cap="none" strike="noStrike">
                          <a:solidFill>
                            <a:srgbClr val="000000"/>
                          </a:solidFill>
                          <a:latin typeface="Limelight"/>
                          <a:ea typeface="Limelight"/>
                          <a:cs typeface="Limelight"/>
                          <a:sym typeface="Limelight"/>
                        </a:rPr>
                        <a:t>ČJ</a:t>
                      </a:r>
                      <a:endParaRPr b="1" i="1" sz="3500" u="none" cap="none" strike="noStrike">
                        <a:solidFill>
                          <a:srgbClr val="000000"/>
                        </a:solidFill>
                        <a:latin typeface="Limelight"/>
                        <a:ea typeface="Limelight"/>
                        <a:cs typeface="Limelight"/>
                        <a:sym typeface="Limelight"/>
                      </a:endParaRPr>
                    </a:p>
                  </a:txBody>
                  <a:tcPr marT="45725" marB="4572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-US" u="sng"/>
                        <a:t>Mluvnice</a:t>
                      </a:r>
                      <a:r>
                        <a:rPr i="1" lang="en-US"/>
                        <a:t> - Slovesa ( UČ str. 150 - 153, PS str. 30 - 31). Diktát ke čtvrtletní práci. </a:t>
                      </a:r>
                      <a:endParaRPr i="1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-US" u="sng"/>
                        <a:t>Sloh - </a:t>
                      </a:r>
                      <a:r>
                        <a:rPr i="1" lang="en-US"/>
                        <a:t> vlastní veršovaná tvorba. Vítáme nový život.</a:t>
                      </a:r>
                      <a:r>
                        <a:rPr i="1" lang="en-US" u="sng"/>
                        <a:t> </a:t>
                      </a:r>
                      <a:endParaRPr i="1" u="sng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-US" u="sng"/>
                        <a:t>Čtení -  </a:t>
                      </a:r>
                      <a:r>
                        <a:rPr i="1" lang="en-US"/>
                        <a:t>kniha Detektivů. </a:t>
                      </a:r>
                      <a:endParaRPr i="1"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2" name="Google Shape;92;p1"/>
          <p:cNvGraphicFramePr/>
          <p:nvPr/>
        </p:nvGraphicFramePr>
        <p:xfrm>
          <a:off x="76200" y="32625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{98D95A46-7649-4ED3-941B-F7D3B0075381}</a:tableStyleId>
              </a:tblPr>
              <a:tblGrid>
                <a:gridCol w="1508125"/>
                <a:gridCol w="5273650"/>
              </a:tblGrid>
              <a:tr h="13876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600"/>
                        <a:buFont typeface="Arial"/>
                        <a:buNone/>
                      </a:pPr>
                      <a:r>
                        <a:rPr b="0" i="1" lang="en-US" sz="3600" u="none" cap="none" strike="noStrike">
                          <a:solidFill>
                            <a:srgbClr val="000000"/>
                          </a:solidFill>
                          <a:latin typeface="Limelight"/>
                          <a:ea typeface="Limelight"/>
                          <a:cs typeface="Limelight"/>
                          <a:sym typeface="Limelight"/>
                        </a:rPr>
                        <a:t>M</a:t>
                      </a:r>
                      <a:endParaRPr/>
                    </a:p>
                  </a:txBody>
                  <a:tcPr marT="45750" marB="45750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-US">
                          <a:solidFill>
                            <a:schemeClr val="dk1"/>
                          </a:solidFill>
                        </a:rPr>
                        <a:t>3.čtvrtletní písemná práce. Geometrie - rýsování. Převody jednotek. Počítání (násobení, dělení) v oboru do 1000 000. Velká čísla. Desetinná čísla - Zlomky.</a:t>
                      </a:r>
                      <a:endParaRPr i="1">
                        <a:solidFill>
                          <a:schemeClr val="dk1"/>
                        </a:solidFill>
                      </a:endParaRPr>
                    </a:p>
                  </a:txBody>
                  <a:tcPr marT="45750" marB="45750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3" name="Google Shape;93;p1"/>
          <p:cNvGraphicFramePr/>
          <p:nvPr/>
        </p:nvGraphicFramePr>
        <p:xfrm>
          <a:off x="76188" y="69089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{98D95A46-7649-4ED3-941B-F7D3B0075381}</a:tableStyleId>
              </a:tblPr>
              <a:tblGrid>
                <a:gridCol w="6781800"/>
              </a:tblGrid>
              <a:tr h="5541400"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r>
                        <a:t/>
                      </a:r>
                      <a:endParaRPr b="0" i="1" sz="5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0" i="1" lang="en-US" sz="14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Milí detektivové,</a:t>
                      </a:r>
                      <a:endParaRPr b="0" i="1" sz="14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i="1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i="1" lang="en-US">
                          <a:solidFill>
                            <a:schemeClr val="dk1"/>
                          </a:solidFill>
                        </a:rPr>
                        <a:t> </a:t>
                      </a:r>
                      <a:endParaRPr i="1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i="1" lang="en-US">
                          <a:solidFill>
                            <a:schemeClr val="dk1"/>
                          </a:solidFill>
                        </a:rPr>
                        <a:t>v úterý přijedou zdravotníci. Kdo ještě nepřispěl, prosíme na výukový program se záchranáři 120 Kč.Také si napíšeme 3. čtvrtletní písemnou práci z matematiky. </a:t>
                      </a:r>
                      <a:endParaRPr i="1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i="1" lang="en-US">
                          <a:solidFill>
                            <a:schemeClr val="dk1"/>
                          </a:solidFill>
                        </a:rPr>
                        <a:t>Opakování je na webu V. ročníku. Ve středu krátký diktát ke čtvrtletní práci.</a:t>
                      </a:r>
                      <a:endParaRPr i="1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i="1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i="1" lang="en-US">
                          <a:solidFill>
                            <a:schemeClr val="dk1"/>
                          </a:solidFill>
                        </a:rPr>
                        <a:t>O tělocviku můžeme jít ven, buďte na to oblečení, prosím. </a:t>
                      </a:r>
                      <a:endParaRPr i="1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i="1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i="1" lang="en-US">
                          <a:solidFill>
                            <a:schemeClr val="dk1"/>
                          </a:solidFill>
                        </a:rPr>
                        <a:t>Na webu 5. ročníku naleznete odkaz na termíny třídních schůzek opět formou trojlístků. Pokud Vám ani jeden z nabízených termínů nevyhovuje, spojte se se mnou prosím formou emailu. :) </a:t>
                      </a:r>
                      <a:endParaRPr i="1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i="1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i="1" lang="en-US">
                          <a:solidFill>
                            <a:schemeClr val="dk1"/>
                          </a:solidFill>
                        </a:rPr>
                        <a:t>Informace pro rodiče:</a:t>
                      </a:r>
                      <a:endParaRPr i="1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i="1" lang="en-US">
                          <a:solidFill>
                            <a:schemeClr val="dk1"/>
                          </a:solidFill>
                        </a:rPr>
                        <a:t>Prosíme o vyplnění hodnocení v ŽK. Mohlo by vypadat v ideálním případě </a:t>
                      </a:r>
                      <a:endParaRPr i="1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i="1" lang="en-US">
                          <a:solidFill>
                            <a:schemeClr val="dk1"/>
                          </a:solidFill>
                        </a:rPr>
                        <a:t>v poměru 3:1. Vyzdvihnout tři klady/ pokroky/ úspěchy Vašich dětí, které jste za uplynulé měsíce zpozorovali a jedno doporučení z vaší strany pro zlepšení v jejich práci. </a:t>
                      </a:r>
                      <a:endParaRPr i="1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i="1" lang="en-US">
                          <a:solidFill>
                            <a:schemeClr val="dk1"/>
                          </a:solidFill>
                        </a:rPr>
                        <a:t>   </a:t>
                      </a:r>
                      <a:endParaRPr i="1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i="1" lang="en-US">
                          <a:solidFill>
                            <a:schemeClr val="dk1"/>
                          </a:solidFill>
                        </a:rPr>
                        <a:t>Prosíme také o pravidelné sledování třídního, školního webu a ŽK. Marodi mají úkoly na stránkách.</a:t>
                      </a:r>
                      <a:endParaRPr i="1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i="1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0" i="1" lang="en-US" sz="14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 př</a:t>
                      </a:r>
                      <a:r>
                        <a:rPr i="1" lang="en-US">
                          <a:solidFill>
                            <a:schemeClr val="dk1"/>
                          </a:solidFill>
                        </a:rPr>
                        <a:t>áním</a:t>
                      </a:r>
                      <a:r>
                        <a:rPr b="0" i="1" lang="en-US" sz="14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</a:t>
                      </a:r>
                      <a:r>
                        <a:rPr i="1" lang="en-US">
                          <a:solidFill>
                            <a:schemeClr val="dk1"/>
                          </a:solidFill>
                        </a:rPr>
                        <a:t>pohodového</a:t>
                      </a:r>
                      <a:r>
                        <a:rPr b="0" i="1" lang="en-US" sz="14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týdne </a:t>
                      </a:r>
                      <a:endParaRPr/>
                    </a:p>
                    <a:p>
                      <a:pPr indent="0" lvl="0" marL="0" marR="0" rtl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500"/>
                        <a:buFont typeface="Arial"/>
                        <a:buNone/>
                      </a:pPr>
                      <a:r>
                        <a:t/>
                      </a:r>
                      <a:endParaRPr b="0" i="1" sz="5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0" i="1" lang="en-US" sz="14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                                                               paní učitelky</a:t>
                      </a:r>
                      <a:r>
                        <a:rPr i="1" lang="en-US">
                          <a:solidFill>
                            <a:schemeClr val="dk1"/>
                          </a:solidFill>
                        </a:rPr>
                        <a:t> Veronika </a:t>
                      </a:r>
                      <a:r>
                        <a:rPr b="0" i="1" lang="en-US" sz="14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 Anička </a:t>
                      </a:r>
                      <a:endParaRPr/>
                    </a:p>
                  </a:txBody>
                  <a:tcPr marT="46525" marB="465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7016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6525" marB="465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4" name="Google Shape;94;p1"/>
          <p:cNvGraphicFramePr/>
          <p:nvPr/>
        </p:nvGraphicFramePr>
        <p:xfrm>
          <a:off x="76200" y="26083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{98D95A46-7649-4ED3-941B-F7D3B0075381}</a:tableStyleId>
              </a:tblPr>
              <a:tblGrid>
                <a:gridCol w="1509700"/>
                <a:gridCol w="5272075"/>
              </a:tblGrid>
              <a:tr h="5423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600"/>
                        <a:buFont typeface="Arial"/>
                        <a:buNone/>
                      </a:pPr>
                      <a:r>
                        <a:rPr b="1" i="1" lang="en-US" sz="3600" u="none" cap="none" strike="noStrike">
                          <a:solidFill>
                            <a:srgbClr val="000000"/>
                          </a:solidFill>
                          <a:latin typeface="Limelight"/>
                          <a:ea typeface="Limelight"/>
                          <a:cs typeface="Limelight"/>
                          <a:sym typeface="Limelight"/>
                        </a:rPr>
                        <a:t>AJ</a:t>
                      </a:r>
                      <a:endParaRPr/>
                    </a:p>
                  </a:txBody>
                  <a:tcPr marT="45675" marB="4567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-US">
                          <a:solidFill>
                            <a:srgbClr val="222222"/>
                          </a:solidFill>
                          <a:highlight>
                            <a:srgbClr val="FFFFFF"/>
                          </a:highlight>
                        </a:rPr>
                        <a:t>Začínáme UNIT 8: What have you done? Ti, kteří chyběli minlý týden, si napíšou test z UNIT 7. Nezapomeňte donést úkol v sešitě procvičování.</a:t>
                      </a:r>
                      <a:r>
                        <a:rPr i="1" lang="en-US">
                          <a:solidFill>
                            <a:schemeClr val="dk1"/>
                          </a:solidFill>
                        </a:rPr>
                        <a:t> </a:t>
                      </a:r>
                      <a:endParaRPr i="1">
                        <a:solidFill>
                          <a:schemeClr val="dk1"/>
                        </a:solidFill>
                      </a:endParaRPr>
                    </a:p>
                  </a:txBody>
                  <a:tcPr marT="45675" marB="4567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5" name="Google Shape;95;p1"/>
          <p:cNvGraphicFramePr/>
          <p:nvPr/>
        </p:nvGraphicFramePr>
        <p:xfrm>
          <a:off x="76200" y="613512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{98D95A46-7649-4ED3-941B-F7D3B0075381}</a:tableStyleId>
              </a:tblPr>
              <a:tblGrid>
                <a:gridCol w="1509700"/>
                <a:gridCol w="5272075"/>
              </a:tblGrid>
              <a:tr h="6975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b="1" i="1" sz="1200" u="none" cap="none" strike="noStrike">
                        <a:solidFill>
                          <a:srgbClr val="000000"/>
                        </a:solidFill>
                        <a:latin typeface="Limelight"/>
                        <a:ea typeface="Limelight"/>
                        <a:cs typeface="Limelight"/>
                        <a:sym typeface="Limelight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600"/>
                        <a:buFont typeface="Arial"/>
                        <a:buNone/>
                      </a:pPr>
                      <a:r>
                        <a:rPr b="1" i="1" lang="en-US" sz="3200" u="none" cap="none" strike="noStrike">
                          <a:solidFill>
                            <a:srgbClr val="000000"/>
                          </a:solidFill>
                          <a:latin typeface="Limelight"/>
                          <a:ea typeface="Limelight"/>
                          <a:cs typeface="Limelight"/>
                          <a:sym typeface="Limelight"/>
                        </a:rPr>
                        <a:t>PČ, VV</a:t>
                      </a:r>
                      <a:endParaRPr sz="1000"/>
                    </a:p>
                  </a:txBody>
                  <a:tcPr marT="45775" marB="45775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i="1" sz="17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i="1" lang="en-US">
                          <a:solidFill>
                            <a:srgbClr val="222222"/>
                          </a:solidFill>
                          <a:highlight>
                            <a:srgbClr val="FFFFFF"/>
                          </a:highlight>
                        </a:rPr>
                        <a:t>Malby přírodninami (listy, květiny). Pokud bude hezky, půjdeme ven.</a:t>
                      </a:r>
                      <a:endParaRPr b="1" i="1" sz="1700">
                        <a:solidFill>
                          <a:schemeClr val="dk1"/>
                        </a:solidFill>
                      </a:endParaRPr>
                    </a:p>
                  </a:txBody>
                  <a:tcPr marT="45775" marB="4577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6" name="Google Shape;96;p1"/>
          <p:cNvGraphicFramePr/>
          <p:nvPr/>
        </p:nvGraphicFramePr>
        <p:xfrm>
          <a:off x="76188" y="526896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{98D95A46-7649-4ED3-941B-F7D3B0075381}</a:tableStyleId>
              </a:tblPr>
              <a:tblGrid>
                <a:gridCol w="1509700"/>
                <a:gridCol w="5272075"/>
              </a:tblGrid>
              <a:tr h="4496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600"/>
                        <a:buFont typeface="Arial"/>
                        <a:buNone/>
                      </a:pPr>
                      <a:r>
                        <a:rPr b="1" i="1" lang="en-US" sz="3600">
                          <a:latin typeface="Limelight"/>
                          <a:ea typeface="Limelight"/>
                          <a:cs typeface="Limelight"/>
                          <a:sym typeface="Limelight"/>
                        </a:rPr>
                        <a:t>   </a:t>
                      </a:r>
                      <a:endParaRPr b="1" i="1" sz="3600">
                        <a:latin typeface="Limelight"/>
                        <a:ea typeface="Limelight"/>
                        <a:cs typeface="Limelight"/>
                        <a:sym typeface="Limelight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600"/>
                        <a:buFont typeface="Arial"/>
                        <a:buNone/>
                      </a:pPr>
                      <a:r>
                        <a:rPr b="1" i="1" lang="en-US" sz="2500">
                          <a:latin typeface="Limelight"/>
                          <a:ea typeface="Limelight"/>
                          <a:cs typeface="Limelight"/>
                          <a:sym typeface="Limelight"/>
                        </a:rPr>
                        <a:t>     </a:t>
                      </a:r>
                      <a:r>
                        <a:rPr b="1" i="1" lang="en-US" sz="2500" u="none" cap="none" strike="noStrike">
                          <a:solidFill>
                            <a:srgbClr val="000000"/>
                          </a:solidFill>
                          <a:latin typeface="Limelight"/>
                          <a:ea typeface="Limelight"/>
                          <a:cs typeface="Limelight"/>
                          <a:sym typeface="Limelight"/>
                        </a:rPr>
                        <a:t>Inf</a:t>
                      </a:r>
                      <a:endParaRPr b="0" i="0" sz="2500" u="none" cap="none" strike="noStrike">
                        <a:solidFill>
                          <a:srgbClr val="000000"/>
                        </a:solidFill>
                        <a:latin typeface="Caveat"/>
                        <a:ea typeface="Caveat"/>
                        <a:cs typeface="Caveat"/>
                        <a:sym typeface="Caveat"/>
                      </a:endParaRPr>
                    </a:p>
                  </a:txBody>
                  <a:tcPr marT="45750" marB="45750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i="1" lang="en-US"/>
                        <a:t>Ve</a:t>
                      </a:r>
                      <a:endParaRPr i="1"/>
                    </a:p>
                    <a:p>
                      <a:pPr indent="0" lvl="0" marL="0" marR="0" rtl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i="1"/>
                    </a:p>
                    <a:p>
                      <a:pPr indent="0" lvl="0" marL="0" marR="0" rtl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i="1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i="1" lang="en-US">
                          <a:solidFill>
                            <a:srgbClr val="222222"/>
                          </a:solidFill>
                          <a:highlight>
                            <a:srgbClr val="FFFFFF"/>
                          </a:highlight>
                        </a:rPr>
                        <a:t>Dokončujeme programování vlastní hry, uzavíráme téma.</a:t>
                      </a:r>
                      <a:endParaRPr i="1" sz="1700"/>
                    </a:p>
                  </a:txBody>
                  <a:tcPr marT="45750" marB="45750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7" name="Google Shape;97;p1"/>
          <p:cNvGraphicFramePr/>
          <p:nvPr/>
        </p:nvGraphicFramePr>
        <p:xfrm>
          <a:off x="76200" y="44357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{98D95A46-7649-4ED3-941B-F7D3B0075381}</a:tableStyleId>
              </a:tblPr>
              <a:tblGrid>
                <a:gridCol w="1509700"/>
                <a:gridCol w="5272100"/>
              </a:tblGrid>
              <a:tr h="11955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600"/>
                        <a:buFont typeface="Arial"/>
                        <a:buNone/>
                      </a:pPr>
                      <a:r>
                        <a:rPr i="1" lang="en-US" sz="3600">
                          <a:latin typeface="Limelight"/>
                          <a:ea typeface="Limelight"/>
                          <a:cs typeface="Limelight"/>
                          <a:sym typeface="Limelight"/>
                        </a:rPr>
                        <a:t>VL, PŘ</a:t>
                      </a:r>
                      <a:endParaRPr/>
                    </a:p>
                  </a:txBody>
                  <a:tcPr marT="45750" marB="45750" marR="91450" marL="91450" anchor="ctr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-US">
                          <a:solidFill>
                            <a:schemeClr val="dk1"/>
                          </a:solidFill>
                        </a:rPr>
                        <a:t>Vlastivěda:  Zdravotníci. </a:t>
                      </a:r>
                      <a:endParaRPr i="1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-US">
                          <a:solidFill>
                            <a:schemeClr val="dk1"/>
                          </a:solidFill>
                        </a:rPr>
                        <a:t>Přírodověda:  </a:t>
                      </a:r>
                      <a:r>
                        <a:rPr i="1" lang="en-US">
                          <a:solidFill>
                            <a:schemeClr val="dk1"/>
                          </a:solidFill>
                        </a:rPr>
                        <a:t>Zdravotníci.</a:t>
                      </a:r>
                      <a:endParaRPr i="1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i="1" lang="en-US">
                          <a:solidFill>
                            <a:schemeClr val="dk1"/>
                          </a:solidFill>
                        </a:rPr>
                        <a:t>Dějepis: Život za 1.republiky. Konec ČSR. </a:t>
                      </a:r>
                      <a:endParaRPr i="1">
                        <a:solidFill>
                          <a:schemeClr val="dk1"/>
                        </a:solidFill>
                      </a:endParaRPr>
                    </a:p>
                  </a:txBody>
                  <a:tcPr marT="45750" marB="45750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Motiv Office">
  <a:themeElements>
    <a:clrScheme name="Motiv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Verunka</dc:creator>
</cp:coreProperties>
</file>