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12192000"/>
  <p:notesSz cx="6797675" cy="9926638"/>
  <p:embeddedFontLst>
    <p:embeddedFont>
      <p:font typeface="Caveat" charset="-18"/>
      <p:regular r:id="rId4"/>
      <p:bold r:id="rId5"/>
    </p:embeddedFont>
    <p:embeddedFont>
      <p:font typeface="Lobster" charset="-18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Limelight" charset="-18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384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C93B4B3D-DB87-4D52-9BA9-208A81B40BAA}">
  <a:tblStyle styleId="{C93B4B3D-DB87-4D52-9BA9-208A81B40B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 snapToGrid="0">
      <p:cViewPr>
        <p:scale>
          <a:sx n="66" d="100"/>
          <a:sy n="66" d="100"/>
        </p:scale>
        <p:origin x="-2916" y="1062"/>
      </p:cViewPr>
      <p:guideLst>
        <p:guide orient="horz" pos="38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2675" y="744538"/>
            <a:ext cx="20923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49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23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25643" y="5866697"/>
            <a:ext cx="5909912" cy="588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" y="4186237"/>
            <a:ext cx="809121" cy="875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13"/>
          <p:cNvGraphicFramePr/>
          <p:nvPr/>
        </p:nvGraphicFramePr>
        <p:xfrm>
          <a:off x="0" y="4615543"/>
          <a:ext cx="6858000" cy="947859"/>
        </p:xfrm>
        <a:graphic>
          <a:graphicData uri="http://schemas.openxmlformats.org/drawingml/2006/table">
            <a:tbl>
              <a:tblPr firstRow="1" bandRow="1">
                <a:noFill/>
                <a:tableStyleId>{C93B4B3D-DB87-4D52-9BA9-208A81B40BAA}</a:tableStyleId>
              </a:tblPr>
              <a:tblGrid>
                <a:gridCol w="1597794"/>
                <a:gridCol w="5260206"/>
              </a:tblGrid>
              <a:tr h="9478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800" b="0" i="1" u="sng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Opakování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učiva na čtvrtletní písemné práce 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. čtvrtletní písemná práce  ve čtvrtek 7.11.</a:t>
                      </a:r>
                      <a:endParaRPr lang="cs-CZ" sz="1800" b="0" i="1" baseline="0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2" name="Google Shape;92;p13"/>
          <p:cNvSpPr txBox="1"/>
          <p:nvPr/>
        </p:nvSpPr>
        <p:spPr>
          <a:xfrm>
            <a:off x="2108200" y="62375"/>
            <a:ext cx="47499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1" u="sng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10</a:t>
            </a:r>
            <a:r>
              <a:rPr lang="cs-CZ" sz="4000" b="1" i="1" u="sng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.týden  s planetáriem </a:t>
            </a:r>
            <a:endParaRPr sz="4000" b="1" i="1" u="sng" dirty="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4.listopadu– 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8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 </a:t>
            </a:r>
            <a:r>
              <a:rPr lang="cs-CZ" sz="3000" b="1" i="1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listopadu </a:t>
            </a:r>
            <a:r>
              <a:rPr lang="cs-CZ" sz="3000" b="1" i="1" u="none" strike="noStrike" cap="none" dirty="0" smtClean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2019</a:t>
            </a:r>
            <a:endParaRPr sz="3000" dirty="0"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93" name="Google Shape;93;p13"/>
          <p:cNvGraphicFramePr/>
          <p:nvPr/>
        </p:nvGraphicFramePr>
        <p:xfrm>
          <a:off x="0" y="1818672"/>
          <a:ext cx="6858000" cy="1810052"/>
        </p:xfrm>
        <a:graphic>
          <a:graphicData uri="http://schemas.openxmlformats.org/drawingml/2006/table">
            <a:tbl>
              <a:tblPr firstRow="1" bandRow="1">
                <a:noFill/>
                <a:tableStyleId>{C93B4B3D-DB87-4D52-9BA9-208A81B40BAA}</a:tableStyleId>
              </a:tblPr>
              <a:tblGrid>
                <a:gridCol w="1590675"/>
                <a:gridCol w="5267325"/>
              </a:tblGrid>
              <a:tr h="18100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1" u="sng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Mluvnice</a:t>
                      </a:r>
                      <a:r>
                        <a:rPr lang="cs-CZ" sz="1800" b="1" i="1" u="none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</a:t>
                      </a:r>
                      <a:r>
                        <a:rPr lang="cs-CZ" sz="1800" b="1" i="1" u="none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</a:t>
                      </a:r>
                      <a:r>
                        <a:rPr lang="cs-CZ" sz="1800" b="0" i="1" u="sng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opakování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učiva na čtvrtletní písemné práce 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, čtvrtletní písemná práce ve středu 6.11.</a:t>
                      </a:r>
                      <a:endParaRPr sz="1800" b="0" i="1" u="sng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1" u="sng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Psaní  </a:t>
                      </a:r>
                      <a:r>
                        <a:rPr lang="cs-CZ" sz="1800" b="1" i="1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</a:t>
                      </a:r>
                      <a:r>
                        <a:rPr lang="cs-CZ" sz="1800" b="0" i="1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dokončování písanek</a:t>
                      </a: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4,5,6</a:t>
                      </a:r>
                      <a:endParaRPr sz="18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1" u="sng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Čtení  -</a:t>
                      </a:r>
                      <a:r>
                        <a:rPr lang="cs-CZ" sz="1800" b="1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čítanková četba  </a:t>
                      </a:r>
                      <a:r>
                        <a:rPr lang="cs-CZ" sz="1800" b="0" i="1" u="none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, </a:t>
                      </a:r>
                      <a:r>
                        <a:rPr lang="cs-CZ" sz="1800" b="0" i="1" u="none" baseline="0" dirty="0" err="1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Šimonek</a:t>
                      </a:r>
                      <a:r>
                        <a:rPr lang="cs-CZ" sz="1800" b="0" i="1" u="none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K. </a:t>
                      </a:r>
                      <a:r>
                        <a:rPr lang="cs-CZ" sz="1800" b="0" i="1" u="none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a Kubíček H.  </a:t>
                      </a:r>
                      <a:r>
                        <a:rPr lang="cs-CZ" sz="1800" b="0" i="1" u="none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představí svou oblíbenou knihu třídě – společný zápis do čtenářského deníku  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4" name="Google Shape;94;p13"/>
          <p:cNvSpPr txBox="1"/>
          <p:nvPr/>
        </p:nvSpPr>
        <p:spPr>
          <a:xfrm>
            <a:off x="408820" y="2464848"/>
            <a:ext cx="10522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1" u="none" strike="noStrike" cap="none" dirty="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ČJ</a:t>
            </a:r>
            <a:endParaRPr sz="3600" b="1" i="1" dirty="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graphicFrame>
        <p:nvGraphicFramePr>
          <p:cNvPr id="95" name="Google Shape;95;p13"/>
          <p:cNvGraphicFramePr/>
          <p:nvPr/>
        </p:nvGraphicFramePr>
        <p:xfrm>
          <a:off x="1" y="3840480"/>
          <a:ext cx="6857999" cy="789577"/>
        </p:xfrm>
        <a:graphic>
          <a:graphicData uri="http://schemas.openxmlformats.org/drawingml/2006/table">
            <a:tbl>
              <a:tblPr firstRow="1" bandRow="1">
                <a:noFill/>
                <a:tableStyleId>{C93B4B3D-DB87-4D52-9BA9-208A81B40BAA}</a:tableStyleId>
              </a:tblPr>
              <a:tblGrid>
                <a:gridCol w="1590671"/>
                <a:gridCol w="5267328"/>
              </a:tblGrid>
              <a:tr h="78957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600" b="1" i="1" dirty="0" smtClean="0">
                          <a:solidFill>
                            <a:schemeClr val="dk1"/>
                          </a:solidFill>
                          <a:latin typeface="Limelight"/>
                          <a:ea typeface="Limelight"/>
                          <a:cs typeface="Limelight"/>
                          <a:sym typeface="Limelight"/>
                        </a:rPr>
                        <a:t>M</a:t>
                      </a:r>
                      <a:endParaRPr sz="3600" dirty="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800" b="0" i="1" u="sng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Opakování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učiva na čtvrtletní 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pí </a:t>
                      </a:r>
                      <a:r>
                        <a:rPr lang="cs-CZ" sz="1800" b="0" i="1" u="sng" baseline="0" dirty="0" err="1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semné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práce </a:t>
                      </a:r>
                      <a:r>
                        <a:rPr lang="cs-CZ" sz="1800" b="0" i="1" u="sng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. čtvrtletní písemná práce  v úterý 5.11.</a:t>
                      </a:r>
                      <a:endParaRPr sz="1800" b="1" i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6" name="Google Shape;96;p13"/>
          <p:cNvSpPr txBox="1"/>
          <p:nvPr/>
        </p:nvSpPr>
        <p:spPr>
          <a:xfrm>
            <a:off x="148269" y="4889635"/>
            <a:ext cx="1459149" cy="64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1" dirty="0" err="1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Prv</a:t>
            </a:r>
            <a:endParaRPr sz="3600" b="1" i="1" dirty="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graphicFrame>
        <p:nvGraphicFramePr>
          <p:cNvPr id="97" name="Google Shape;97;p13"/>
          <p:cNvGraphicFramePr/>
          <p:nvPr>
            <p:extLst>
              <p:ext uri="{D42A27DB-BD31-4B8C-83A1-F6EECF244321}">
                <p14:modId xmlns:p14="http://schemas.microsoft.com/office/powerpoint/2010/main" xmlns="" val="2433067585"/>
              </p:ext>
            </p:extLst>
          </p:nvPr>
        </p:nvGraphicFramePr>
        <p:xfrm>
          <a:off x="1" y="7184571"/>
          <a:ext cx="6858000" cy="11047394"/>
        </p:xfrm>
        <a:graphic>
          <a:graphicData uri="http://schemas.openxmlformats.org/drawingml/2006/table">
            <a:tbl>
              <a:tblPr firstRow="1" bandRow="1">
                <a:noFill/>
                <a:tableStyleId>{C93B4B3D-DB87-4D52-9BA9-208A81B40BAA}</a:tableStyleId>
              </a:tblPr>
              <a:tblGrid>
                <a:gridCol w="6858000"/>
              </a:tblGrid>
              <a:tr h="10219999">
                <a:tc>
                  <a:txBody>
                    <a:bodyPr/>
                    <a:lstStyle/>
                    <a:p>
                      <a:r>
                        <a:rPr lang="cs-CZ" sz="1800" b="0" i="1" u="none" strike="noStrike" cap="none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Moje milé děti,</a:t>
                      </a:r>
                    </a:p>
                    <a:p>
                      <a:endParaRPr lang="cs-CZ" sz="1800" b="0" i="1" u="none" strike="noStrike" cap="none" dirty="0" smtClean="0">
                        <a:solidFill>
                          <a:schemeClr val="dk1"/>
                        </a:solidFill>
                        <a:latin typeface="Lobster" charset="-18"/>
                        <a:ea typeface="Calibri"/>
                        <a:cs typeface="Calibri"/>
                        <a:sym typeface="Arial"/>
                      </a:endParaRPr>
                    </a:p>
                    <a:p>
                      <a:r>
                        <a:rPr lang="cs-CZ" sz="1800" b="0" i="1" u="none" strike="noStrike" cap="none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příští</a:t>
                      </a:r>
                      <a:r>
                        <a:rPr lang="cs-CZ" sz="1800" b="0" i="1" u="none" strike="noStrike" cap="none" baseline="0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 nás čekají čtvrtletní písemné práce, opakovací okruhy a cvičení najdete na webu 3. třídy. Štěstí přeje připraveným.</a:t>
                      </a:r>
                    </a:p>
                    <a:p>
                      <a:endParaRPr lang="cs-CZ" sz="1800" b="0" i="1" u="none" strike="noStrike" cap="none" baseline="0" dirty="0" smtClean="0">
                        <a:solidFill>
                          <a:schemeClr val="dk1"/>
                        </a:solidFill>
                        <a:latin typeface="Lobster" charset="-18"/>
                        <a:ea typeface="Calibri"/>
                        <a:cs typeface="Calibri"/>
                        <a:sym typeface="Arial"/>
                      </a:endParaRPr>
                    </a:p>
                    <a:p>
                      <a:r>
                        <a:rPr lang="cs-CZ" sz="1800" b="0" i="1" u="none" strike="noStrike" cap="none" baseline="0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Prosíme, kdo tak ještě neučinil, aby donesl do portfolia  košilky (</a:t>
                      </a:r>
                      <a:r>
                        <a:rPr lang="cs-CZ" sz="1800" b="0" i="1" u="none" strike="noStrike" cap="none" baseline="0" dirty="0" err="1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eurosložky</a:t>
                      </a:r>
                      <a:r>
                        <a:rPr lang="cs-CZ" sz="1800" b="0" i="1" u="none" strike="noStrike" cap="none" baseline="0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) </a:t>
                      </a:r>
                    </a:p>
                    <a:p>
                      <a:r>
                        <a:rPr lang="cs-CZ" sz="1800" b="0" i="1" u="none" strike="noStrike" cap="none" baseline="0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V pátek  8.11. přijede do školy mobilní planetárium, vybíráme 100 Kč. </a:t>
                      </a:r>
                    </a:p>
                    <a:p>
                      <a:endParaRPr lang="cs-CZ" sz="1800" b="0" i="1" u="none" strike="noStrike" cap="none" baseline="0" dirty="0" smtClean="0">
                        <a:solidFill>
                          <a:schemeClr val="dk1"/>
                        </a:solidFill>
                        <a:latin typeface="Lobster" charset="-18"/>
                        <a:ea typeface="Calibri"/>
                        <a:cs typeface="Calibri"/>
                        <a:sym typeface="Arial"/>
                      </a:endParaRPr>
                    </a:p>
                    <a:p>
                      <a:r>
                        <a:rPr lang="cs-CZ" sz="1800" b="0" i="1" u="none" strike="noStrike" cap="none" baseline="0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Blíží se nám zároveň termíny třídních schůzek , prosíme o zvolení termínu na webu třídy. Byli bychom také rádi za hodnocení práce dětí za 1. čtvrtletí ZE STRANY RODIČŮ v ŽK. </a:t>
                      </a:r>
                    </a:p>
                    <a:p>
                      <a:endParaRPr lang="cs-CZ" sz="1800" b="0" i="1" u="none" strike="noStrike" cap="none" baseline="0" dirty="0" smtClean="0">
                        <a:solidFill>
                          <a:schemeClr val="dk1"/>
                        </a:solidFill>
                        <a:latin typeface="Lobster" charset="-18"/>
                        <a:ea typeface="Calibri"/>
                        <a:cs typeface="Calibri"/>
                        <a:sym typeface="Arial"/>
                      </a:endParaRPr>
                    </a:p>
                    <a:p>
                      <a:r>
                        <a:rPr lang="cs-CZ" sz="1800" b="0" i="1" u="none" strike="noStrike" cap="none" baseline="0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Které z dětí se nebude účastnit plaveckého výcviku, ať prosím vyplní formulář o uvolnění – nejdete na webu a děti je dostaly v tištěné podobě. </a:t>
                      </a:r>
                    </a:p>
                    <a:p>
                      <a:endParaRPr lang="cs-CZ" sz="1800" b="0" i="1" u="none" strike="noStrike" cap="none" dirty="0" smtClean="0">
                        <a:solidFill>
                          <a:schemeClr val="dk1"/>
                        </a:solidFill>
                        <a:latin typeface="Lobster" charset="-18"/>
                        <a:ea typeface="Calibri"/>
                        <a:cs typeface="Calibri"/>
                        <a:sym typeface="Arial"/>
                      </a:endParaRPr>
                    </a:p>
                    <a:p>
                      <a:r>
                        <a:rPr lang="cs-CZ" sz="1800" b="0" i="1" u="none" strike="noStrike" cap="none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S  úctou paní učitelka Veronika a Anička </a:t>
                      </a:r>
                      <a:r>
                        <a:rPr lang="cs-CZ" sz="1800" b="0" i="1" u="none" strike="noStrike" cap="none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Wingdings"/>
                        </a:rPr>
                        <a:t></a:t>
                      </a:r>
                      <a:r>
                        <a:rPr lang="cs-CZ" sz="1800" b="0" i="1" u="none" strike="noStrike" cap="none" dirty="0" smtClean="0">
                          <a:solidFill>
                            <a:schemeClr val="dk1"/>
                          </a:solidFill>
                          <a:latin typeface="Lobster" charset="-18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cs-CZ" sz="1800" b="0" i="0" u="none" strike="noStrike" cap="none" dirty="0" smtClean="0">
                        <a:solidFill>
                          <a:schemeClr val="dk1"/>
                        </a:solidFill>
                        <a:latin typeface="Lobster" charset="-18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lang="cs-CZ" sz="1600" b="0" i="1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b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b="1" dirty="0">
                          <a:latin typeface="Caveat"/>
                          <a:ea typeface="Caveat"/>
                          <a:cs typeface="Caveat"/>
                          <a:sym typeface="Caveat"/>
                        </a:rPr>
                        <a:t> </a:t>
                      </a:r>
                      <a:endParaRPr dirty="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600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/>
                </a:tc>
              </a:tr>
              <a:tr h="827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1" dirty="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8" name="Google Shape;98;p13"/>
          <p:cNvSpPr txBox="1"/>
          <p:nvPr/>
        </p:nvSpPr>
        <p:spPr>
          <a:xfrm>
            <a:off x="685800" y="3994325"/>
            <a:ext cx="7752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34754" y="115503"/>
            <a:ext cx="2021305" cy="158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132" y="2937924"/>
            <a:ext cx="647702" cy="67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41" y="1899392"/>
            <a:ext cx="776288" cy="59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6380" y="11439525"/>
            <a:ext cx="838200" cy="752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Google Shape;95;p13"/>
          <p:cNvGraphicFramePr/>
          <p:nvPr/>
        </p:nvGraphicFramePr>
        <p:xfrm>
          <a:off x="0" y="5563403"/>
          <a:ext cx="6858000" cy="1534083"/>
        </p:xfrm>
        <a:graphic>
          <a:graphicData uri="http://schemas.openxmlformats.org/drawingml/2006/table">
            <a:tbl>
              <a:tblPr firstRow="1" bandRow="1">
                <a:noFill/>
                <a:tableStyleId>{C93B4B3D-DB87-4D52-9BA9-208A81B40BAA}</a:tableStyleId>
              </a:tblPr>
              <a:tblGrid>
                <a:gridCol w="1590672"/>
                <a:gridCol w="5267328"/>
              </a:tblGrid>
              <a:tr h="15340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600" b="1" i="1" baseline="0" dirty="0" smtClean="0">
                          <a:solidFill>
                            <a:schemeClr val="dk1"/>
                          </a:solidFill>
                          <a:latin typeface="Limelight"/>
                          <a:ea typeface="Limelight"/>
                          <a:cs typeface="Limelight"/>
                          <a:sym typeface="Limelight"/>
                        </a:rPr>
                        <a:t>  </a:t>
                      </a:r>
                      <a:r>
                        <a:rPr lang="cs-CZ" sz="3600" b="1" i="1" dirty="0" smtClean="0">
                          <a:solidFill>
                            <a:schemeClr val="dk1"/>
                          </a:solidFill>
                          <a:latin typeface="Limelight"/>
                          <a:ea typeface="Limelight"/>
                          <a:cs typeface="Limelight"/>
                          <a:sym typeface="Limelight"/>
                        </a:rPr>
                        <a:t>AJ</a:t>
                      </a:r>
                      <a:endParaRPr lang="cs-CZ" sz="3600" b="1" i="1" dirty="0">
                        <a:solidFill>
                          <a:schemeClr val="dk1"/>
                        </a:solidFill>
                        <a:latin typeface="Limelight"/>
                        <a:ea typeface="Limelight"/>
                        <a:cs typeface="Limelight"/>
                        <a:sym typeface="Limeligh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Repeat Unit 1 !MEET MY FRIEND You know 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QUESTIONS, GREETINGS, COLOURS, PATTERNS,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NUMBERS, FEELINGS (WB page 5)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UNIT 2- MY CLASS WB </a:t>
                      </a: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</a:t>
                      </a:r>
                      <a:r>
                        <a:rPr lang="cs-CZ" sz="1800" b="0" i="1" baseline="0" dirty="0" err="1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You</a:t>
                      </a: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KNOW </a:t>
                      </a:r>
                      <a:r>
                        <a:rPr lang="cs-CZ" sz="1800" b="0" i="1" baseline="0" dirty="0" err="1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page</a:t>
                      </a: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</a:t>
                      </a:r>
                      <a:r>
                        <a:rPr lang="cs-CZ" sz="1800" b="0" i="1" baseline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13., </a:t>
                      </a: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to do </a:t>
                      </a:r>
                      <a:r>
                        <a:rPr lang="cs-CZ" sz="1800" b="0" i="1" baseline="0" dirty="0" err="1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page</a:t>
                      </a:r>
                      <a:r>
                        <a:rPr lang="cs-CZ" sz="1800" b="0" i="1" baseline="0" dirty="0" smtClean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 12 - 16</a:t>
                      </a:r>
                      <a:endParaRPr lang="cs-CZ" sz="1800" b="0" i="1" baseline="0" dirty="0" smtClean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253</Words>
  <Application>Microsoft Office PowerPoint</Application>
  <PresentationFormat>Vlastní</PresentationFormat>
  <Paragraphs>34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Caveat</vt:lpstr>
      <vt:lpstr>Lobster</vt:lpstr>
      <vt:lpstr>Calibri</vt:lpstr>
      <vt:lpstr>Limelight</vt:lpstr>
      <vt:lpstr>Wingdings</vt:lpstr>
      <vt:lpstr>Motiv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Uživatel</cp:lastModifiedBy>
  <cp:revision>175</cp:revision>
  <dcterms:modified xsi:type="dcterms:W3CDTF">2019-11-01T10:06:09Z</dcterms:modified>
</cp:coreProperties>
</file>