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12192000"/>
  <p:notesSz cx="6797675" cy="9926638"/>
  <p:embeddedFontLst>
    <p:embeddedFont>
      <p:font typeface="Lobster" charset="-18"/>
      <p:regular r:id="rId4"/>
    </p:embeddedFont>
    <p:embeddedFont>
      <p:font typeface="Limelight" charset="-18"/>
      <p:regular r:id="rId5"/>
    </p:embeddedFont>
    <p:embeddedFont>
      <p:font typeface="Caveat" charset="-18"/>
      <p:regular r:id="rId6"/>
      <p:bold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384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C93B4B3D-DB87-4D52-9BA9-208A81B40BAA}">
  <a:tblStyle styleId="{C93B4B3D-DB87-4D52-9BA9-208A81B40B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 snapToGrid="0">
      <p:cViewPr>
        <p:scale>
          <a:sx n="66" d="100"/>
          <a:sy n="66" d="100"/>
        </p:scale>
        <p:origin x="-1756" y="-72"/>
      </p:cViewPr>
      <p:guideLst>
        <p:guide orient="horz" pos="38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2675" y="744538"/>
            <a:ext cx="20923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495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23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" y="5934074"/>
            <a:ext cx="6643688" cy="58864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108200" y="62375"/>
            <a:ext cx="47499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1" u="sng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43.týden  poslední</a:t>
            </a:r>
            <a:endParaRPr lang="cs-CZ" sz="4000" b="1" i="1" u="sng" dirty="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24</a:t>
            </a: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 </a:t>
            </a: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června  - </a:t>
            </a: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28</a:t>
            </a: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.června  </a:t>
            </a:r>
            <a:r>
              <a:rPr lang="cs-CZ" sz="3000" b="1" i="1" u="none" strike="noStrike" cap="none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2019</a:t>
            </a:r>
            <a:endParaRPr sz="30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08820" y="2464848"/>
            <a:ext cx="10522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19393" y="5169811"/>
            <a:ext cx="13801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graphicFrame>
        <p:nvGraphicFramePr>
          <p:cNvPr id="97" name="Google Shape;97;p13"/>
          <p:cNvGraphicFramePr/>
          <p:nvPr>
            <p:extLst>
              <p:ext uri="{D42A27DB-BD31-4B8C-83A1-F6EECF244321}">
                <p14:modId xmlns:p14="http://schemas.microsoft.com/office/powerpoint/2010/main" xmlns="" val="2433067585"/>
              </p:ext>
            </p:extLst>
          </p:nvPr>
        </p:nvGraphicFramePr>
        <p:xfrm>
          <a:off x="0" y="1963019"/>
          <a:ext cx="6858000" cy="18815973"/>
        </p:xfrm>
        <a:graphic>
          <a:graphicData uri="http://schemas.openxmlformats.org/drawingml/2006/table">
            <a:tbl>
              <a:tblPr firstRow="1" bandRow="1">
                <a:noFill/>
                <a:tableStyleId>{C93B4B3D-DB87-4D52-9BA9-208A81B40BAA}</a:tableStyleId>
              </a:tblPr>
              <a:tblGrid>
                <a:gridCol w="6858000"/>
              </a:tblGrid>
              <a:tr h="101551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Milé děti a drazí rodiče, </a:t>
                      </a:r>
                      <a:endParaRPr lang="cs-CZ" sz="1800" b="0" i="1" baseline="0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školu v přírodě jsme zvládli bez ztrát na zdraví i na duši a přivezli si spoustu nových nezapomenutelných zážitků. Všechno krásné jednou končí a i náš školní rok se blíží ke svému konci. V našem posledním týdenním plánu tohoto školního roku vás seznámím s jeho průběhem. </a:t>
                      </a: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cs-CZ" sz="1800" b="0" i="1" baseline="0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cs-CZ" sz="1800" b="0" i="1" baseline="0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cs-CZ" sz="1800" b="0" i="1" baseline="0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Wingdings" pitchFamily="2" charset="2"/>
                        </a:rPr>
                        <a:t> </a:t>
                      </a:r>
                      <a:endParaRPr lang="cs-CZ" sz="18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b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-CZ" b="1" dirty="0">
                          <a:latin typeface="Caveat"/>
                          <a:ea typeface="Caveat"/>
                          <a:cs typeface="Caveat"/>
                          <a:sym typeface="Caveat"/>
                        </a:rPr>
                        <a:t> </a:t>
                      </a:r>
                      <a:r>
                        <a:rPr lang="cs-CZ" sz="1600" b="0" i="1" dirty="0" smtClean="0">
                          <a:latin typeface="Lobster" charset="-18"/>
                          <a:ea typeface="Caveat"/>
                          <a:cs typeface="Caveat"/>
                          <a:sym typeface="Caveat"/>
                        </a:rPr>
                        <a:t>Zároveň požádám ty, kteří tak ještě neučinili , aby předali příspěvek na učebnice a pomůcky  na příští školní rok  ve výši 500 Kč. Společné</a:t>
                      </a:r>
                      <a:r>
                        <a:rPr lang="cs-CZ" sz="1600" b="0" i="1" baseline="0" dirty="0" smtClean="0">
                          <a:latin typeface="Lobster" charset="-18"/>
                          <a:ea typeface="Caveat"/>
                          <a:cs typeface="Caveat"/>
                          <a:sym typeface="Caveat"/>
                        </a:rPr>
                        <a:t>  fotografie mám u sebe ,        o ceně  jsem vás informovala SMS zprávou.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-CZ" sz="1600" b="0" i="1" baseline="0" dirty="0" smtClean="0">
                          <a:latin typeface="Lobster" charset="-18"/>
                          <a:sym typeface="Caveat"/>
                        </a:rPr>
                        <a:t>Do konce týdne budou děti potřebovat pouze penál, blok , složku na </a:t>
                      </a:r>
                      <a:r>
                        <a:rPr lang="cs-CZ" sz="1600" b="0" i="1" baseline="0" dirty="0" err="1" smtClean="0">
                          <a:latin typeface="Lobster" charset="-18"/>
                          <a:sym typeface="Caveat"/>
                        </a:rPr>
                        <a:t>prac.listy</a:t>
                      </a:r>
                      <a:r>
                        <a:rPr lang="cs-CZ" sz="1600" b="0" i="1" baseline="0" dirty="0" smtClean="0">
                          <a:latin typeface="Lobster" charset="-18"/>
                          <a:sym typeface="Caveat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-CZ" sz="1600" b="0" i="1" baseline="0" dirty="0" smtClean="0">
                          <a:latin typeface="Lobster" charset="-18"/>
                          <a:sym typeface="Caveat"/>
                        </a:rPr>
                        <a:t>a svačinku.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cs-CZ" sz="1600" b="0" i="1" baseline="0" dirty="0" smtClean="0">
                        <a:latin typeface="Lobster" charset="-18"/>
                        <a:sym typeface="Caveat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cs-CZ" sz="1600" b="0" i="1" baseline="0" dirty="0" smtClean="0">
                        <a:latin typeface="Lobster" charset="-18"/>
                        <a:sym typeface="Caveat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-CZ" sz="1600" b="0" i="1" baseline="0" smtClean="0">
                          <a:latin typeface="Lobster" charset="-18"/>
                          <a:sym typeface="Caveat"/>
                        </a:rPr>
                        <a:t>                         </a:t>
                      </a:r>
                      <a:r>
                        <a:rPr lang="cs-CZ" sz="1600" b="0" i="1" baseline="0" dirty="0" smtClean="0">
                          <a:latin typeface="Lobster" charset="-18"/>
                          <a:sym typeface="Caveat"/>
                        </a:rPr>
                        <a:t>S přáním krásných červnových </a:t>
                      </a:r>
                      <a:r>
                        <a:rPr lang="cs-CZ" sz="1600" b="0" i="1" baseline="0" smtClean="0">
                          <a:latin typeface="Lobster" charset="-18"/>
                          <a:sym typeface="Caveat"/>
                        </a:rPr>
                        <a:t>dnů   </a:t>
                      </a:r>
                      <a:r>
                        <a:rPr lang="cs-CZ" sz="1600" b="0" i="1" baseline="0" dirty="0" err="1" smtClean="0">
                          <a:latin typeface="Lobster" charset="-18"/>
                          <a:sym typeface="Caveat"/>
                        </a:rPr>
                        <a:t>p.uč</a:t>
                      </a:r>
                      <a:r>
                        <a:rPr lang="cs-CZ" sz="1600" b="0" i="1" baseline="0" dirty="0" smtClean="0">
                          <a:latin typeface="Lobster" charset="-18"/>
                          <a:sym typeface="Caveat"/>
                        </a:rPr>
                        <a:t>. Veronika </a:t>
                      </a:r>
                      <a:endParaRPr sz="1600" b="0" i="1" dirty="0">
                        <a:latin typeface="Lobster" charset="-18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600" i="1" dirty="0">
                        <a:latin typeface="Lobster" charset="-18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/>
                </a:tc>
              </a:tr>
              <a:tr h="782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8" name="Google Shape;98;p13"/>
          <p:cNvSpPr txBox="1"/>
          <p:nvPr/>
        </p:nvSpPr>
        <p:spPr>
          <a:xfrm>
            <a:off x="685800" y="3994325"/>
            <a:ext cx="7752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295525" cy="17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8253" y="11198894"/>
            <a:ext cx="838200" cy="752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269507" y="4665044"/>
          <a:ext cx="6246797" cy="4065764"/>
        </p:xfrm>
        <a:graphic>
          <a:graphicData uri="http://schemas.openxmlformats.org/drawingml/2006/table">
            <a:tbl>
              <a:tblPr firstRow="1" bandRow="1">
                <a:tableStyleId>{C93B4B3D-DB87-4D52-9BA9-208A81B40BAA}</a:tableStyleId>
              </a:tblPr>
              <a:tblGrid>
                <a:gridCol w="1411204"/>
                <a:gridCol w="4835593"/>
              </a:tblGrid>
              <a:tr h="926324"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 smtClean="0">
                          <a:latin typeface="+mj-lt"/>
                        </a:rPr>
                        <a:t>PONDĚLÍ</a:t>
                      </a:r>
                      <a:r>
                        <a:rPr lang="cs-CZ" b="0" i="1" baseline="0" dirty="0" smtClean="0">
                          <a:latin typeface="+mj-lt"/>
                        </a:rPr>
                        <a:t>  24.6.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1" dirty="0" smtClean="0">
                          <a:latin typeface="+mj-lt"/>
                        </a:rPr>
                        <a:t>OČMU</a:t>
                      </a:r>
                      <a:r>
                        <a:rPr lang="cs-CZ" b="0" i="1" baseline="0" dirty="0" smtClean="0">
                          <a:latin typeface="+mj-lt"/>
                        </a:rPr>
                        <a:t> – OCHRANA ČLOVĚKA ZA MIMOŘÁDNÝCH OKOLNOSTÍ, BESEDA S HASIČI, MODELOVÉ SITUACE – POHÁDKOVÉ PŘÍBĚHY O ZÁCHRANÁŘSKÉ PRÁCI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</a:tr>
              <a:tr h="717154"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 smtClean="0">
                          <a:latin typeface="+mj-lt"/>
                        </a:rPr>
                        <a:t>ÚTERÝ   25.6.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1" dirty="0" smtClean="0">
                          <a:latin typeface="+mj-lt"/>
                        </a:rPr>
                        <a:t>SEBEHODNOCENÍ ŽÁKŮ, PRÁCE NA VZPOMÍNÁČKU -vytváříme</a:t>
                      </a:r>
                      <a:r>
                        <a:rPr lang="cs-CZ" b="0" i="1" baseline="0" dirty="0" smtClean="0">
                          <a:latin typeface="+mj-lt"/>
                        </a:rPr>
                        <a:t> vzpomínkový deník na nezapomenutelné zážitky v letošním školním roce 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</a:tr>
              <a:tr h="1344663"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 smtClean="0">
                          <a:latin typeface="+mj-lt"/>
                        </a:rPr>
                        <a:t>STŘEDA  26.6.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1" dirty="0" smtClean="0">
                          <a:latin typeface="+mj-lt"/>
                        </a:rPr>
                        <a:t>Poučná filmová pohádka</a:t>
                      </a:r>
                      <a:r>
                        <a:rPr lang="cs-CZ" b="0" i="1" baseline="0" dirty="0" smtClean="0">
                          <a:latin typeface="+mj-lt"/>
                        </a:rPr>
                        <a:t> „Psí poslání“ – rozbor, pracovní list. </a:t>
                      </a:r>
                    </a:p>
                    <a:p>
                      <a:r>
                        <a:rPr lang="cs-CZ" b="0" i="1" baseline="0" dirty="0" smtClean="0">
                          <a:latin typeface="+mj-lt"/>
                        </a:rPr>
                        <a:t>TŘÍDNICKÁ HODINA – kontrola učebnic, </a:t>
                      </a:r>
                      <a:r>
                        <a:rPr lang="cs-CZ" b="0" i="1" baseline="0" dirty="0" err="1" smtClean="0">
                          <a:latin typeface="+mj-lt"/>
                        </a:rPr>
                        <a:t>prac.sešitů</a:t>
                      </a:r>
                      <a:r>
                        <a:rPr lang="cs-CZ" b="0" i="1" baseline="0" dirty="0" smtClean="0">
                          <a:latin typeface="+mj-lt"/>
                        </a:rPr>
                        <a:t>, ŽK a restů </a:t>
                      </a:r>
                    </a:p>
                    <a:p>
                      <a:r>
                        <a:rPr lang="cs-CZ" b="0" i="1" baseline="0" dirty="0" smtClean="0">
                          <a:latin typeface="+mj-lt"/>
                        </a:rPr>
                        <a:t>PŘEDSTAVENÍ CELOROČNÍHO TÉMATU NA PŘÍŠTÍ ŠKOLNÍ ROK </a:t>
                      </a:r>
                    </a:p>
                  </a:txBody>
                  <a:tcPr/>
                </a:tc>
              </a:tr>
              <a:tr h="507984"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 smtClean="0">
                          <a:latin typeface="+mj-lt"/>
                        </a:rPr>
                        <a:t>ČTVRTEK  27.6.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1" dirty="0" smtClean="0">
                          <a:latin typeface="+mj-lt"/>
                        </a:rPr>
                        <a:t>ŠKOLNÍ</a:t>
                      </a:r>
                      <a:r>
                        <a:rPr lang="cs-CZ" b="0" i="1" baseline="0" dirty="0" smtClean="0">
                          <a:latin typeface="+mj-lt"/>
                        </a:rPr>
                        <a:t> AKADEMIE a Muzicírování ( může se přidat se svým hudebním vystoupení každý, kdo jen bude chtít! ) 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</a:tr>
              <a:tr h="507984"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 smtClean="0">
                          <a:latin typeface="+mj-lt"/>
                        </a:rPr>
                        <a:t>PÁTEK   28.6.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1" dirty="0" smtClean="0">
                          <a:latin typeface="+mj-lt"/>
                        </a:rPr>
                        <a:t>PŘEDÁVÁNÍ VYSVĚDČENÍ a</a:t>
                      </a:r>
                      <a:r>
                        <a:rPr lang="cs-CZ" b="0" i="1" baseline="0" dirty="0" smtClean="0">
                          <a:latin typeface="+mj-lt"/>
                        </a:rPr>
                        <a:t> slavnostní rozloučení s </a:t>
                      </a:r>
                      <a:r>
                        <a:rPr lang="cs-CZ" b="0" i="1" baseline="0" dirty="0" err="1" smtClean="0">
                          <a:latin typeface="+mj-lt"/>
                        </a:rPr>
                        <a:t>páťáky</a:t>
                      </a:r>
                      <a:r>
                        <a:rPr lang="cs-CZ" b="0" i="1" baseline="0" dirty="0" smtClean="0">
                          <a:latin typeface="+mj-lt"/>
                        </a:rPr>
                        <a:t> </a:t>
                      </a:r>
                      <a:endParaRPr lang="cs-CZ" b="0" i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7649</TotalTime>
  <Words>241</Words>
  <Application>Microsoft Office PowerPoint</Application>
  <PresentationFormat>Vlastní</PresentationFormat>
  <Paragraphs>34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Lobster</vt:lpstr>
      <vt:lpstr>Limelight</vt:lpstr>
      <vt:lpstr>Wingdings</vt:lpstr>
      <vt:lpstr>Caveat</vt:lpstr>
      <vt:lpstr>Calibri</vt:lpstr>
      <vt:lpstr>Motiv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Verunka</dc:creator>
  <cp:lastModifiedBy>Uživatel</cp:lastModifiedBy>
  <cp:revision>288</cp:revision>
  <dcterms:modified xsi:type="dcterms:W3CDTF">2019-06-24T11:11:56Z</dcterms:modified>
</cp:coreProperties>
</file>