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12192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C2B9A-1329-43C3-9C74-D963693538A0}" type="datetimeFigureOut">
              <a:rPr lang="cs-CZ" smtClean="0"/>
              <a:t>4.2.2019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FED95-473B-41B5-99CB-84E9D0B6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9129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 type="title">
  <p:cSld name="Úvodní sníme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128235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3"/>
          <p:cNvPicPr preferRelativeResize="0"/>
          <p:nvPr/>
        </p:nvPicPr>
        <p:blipFill rotWithShape="1">
          <a:blip r:embed="rId3">
            <a:clrChange>
              <a:clrFrom>
                <a:srgbClr val="97A497"/>
              </a:clrFrom>
              <a:clrTo>
                <a:srgbClr val="97A497">
                  <a:alpha val="0"/>
                </a:srgbClr>
              </a:clrTo>
            </a:clrChange>
            <a:alphaModFix/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0" y="4410074"/>
            <a:ext cx="6643688" cy="5886451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 txBox="1"/>
          <p:nvPr/>
        </p:nvSpPr>
        <p:spPr>
          <a:xfrm>
            <a:off x="2108200" y="62375"/>
            <a:ext cx="4749799" cy="1587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 algn="ctr">
              <a:buSzPts val="3600"/>
            </a:pPr>
            <a:r>
              <a:rPr lang="cs-CZ" sz="3200" b="1" i="1" u="sng" strike="noStrike" cap="none" dirty="0" smtClean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Organizace  </a:t>
            </a:r>
            <a:r>
              <a:rPr lang="cs-CZ" sz="3200" b="1" i="1" u="sng" strike="noStrike" cap="none" dirty="0" err="1" smtClean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ll</a:t>
            </a:r>
            <a:r>
              <a:rPr lang="cs-CZ" sz="3200" b="1" i="1" u="sng" strike="noStrike" cap="none" dirty="0" smtClean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. </a:t>
            </a:r>
            <a:r>
              <a:rPr lang="cs-CZ" sz="3200" b="1" i="1" u="sng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p</a:t>
            </a:r>
            <a:r>
              <a:rPr lang="cs-CZ" sz="3200" b="1" i="1" u="sng" strike="noStrike" cap="none" smtClean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ololet </a:t>
            </a:r>
            <a:r>
              <a:rPr lang="cs-CZ" sz="3200" b="1" i="1" u="sng" dirty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í</a:t>
            </a:r>
            <a:r>
              <a:rPr lang="cs-CZ" sz="3200" b="1" i="1" u="sng" smtClean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</a:t>
            </a:r>
            <a:endParaRPr lang="cs-CZ" sz="3200" b="1" i="1" u="sng" dirty="0" smtClean="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342900" indent="-342900" algn="ctr">
              <a:buSzPts val="3600"/>
            </a:pPr>
            <a:r>
              <a:rPr lang="cs-CZ" sz="3200" b="1" i="1" strike="noStrike" cap="none" dirty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</a:t>
            </a:r>
            <a:r>
              <a:rPr lang="cs-CZ" sz="3200" b="1" i="1" strike="noStrike" cap="none" dirty="0" smtClean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</a:t>
            </a:r>
            <a:r>
              <a:rPr lang="cs-CZ" sz="3200" b="1" i="1" u="sng" strike="noStrike" cap="none" dirty="0" smtClean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školního  roku  </a:t>
            </a:r>
            <a:r>
              <a:rPr lang="cs-CZ" sz="3200" b="1" i="1" u="sng" dirty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2018/ </a:t>
            </a:r>
            <a:r>
              <a:rPr lang="cs-CZ" sz="3200" b="1" i="1" u="sng" dirty="0" smtClean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19</a:t>
            </a:r>
            <a:endParaRPr lang="cs-CZ" sz="3200" dirty="0">
              <a:latin typeface="Lobster"/>
              <a:ea typeface="Lobster"/>
              <a:cs typeface="Lobster"/>
              <a:sym typeface="Lobster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cs-CZ" sz="3200" b="1" i="1" dirty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</a:t>
            </a:r>
            <a:r>
              <a:rPr lang="cs-CZ" sz="3200" b="1" i="1" dirty="0" smtClean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</a:t>
            </a:r>
            <a:r>
              <a:rPr lang="cs-CZ" sz="3200" b="1" i="1" u="sng" dirty="0" smtClean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</a:t>
            </a:r>
            <a:r>
              <a:rPr lang="cs-CZ" sz="3200" b="1" i="1" u="sng" strike="noStrike" cap="none" dirty="0" smtClean="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pro 2.ročník</a:t>
            </a:r>
            <a:endParaRPr sz="3200" b="0" i="0" u="none" strike="noStrike" cap="none" dirty="0">
              <a:solidFill>
                <a:srgbClr val="000000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685800" y="3994325"/>
            <a:ext cx="77528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1" i="1" u="none" strike="noStrike" cap="none" dirty="0">
              <a:solidFill>
                <a:schemeClr val="dk1"/>
              </a:solidFill>
              <a:latin typeface="Limelight"/>
              <a:ea typeface="Limelight"/>
              <a:cs typeface="Limelight"/>
              <a:sym typeface="Limelight"/>
            </a:endParaRPr>
          </a:p>
        </p:txBody>
      </p:sp>
      <p:pic>
        <p:nvPicPr>
          <p:cNvPr id="99" name="Google Shape;99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0"/>
            <a:ext cx="2249175" cy="17551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935656"/>
              </p:ext>
            </p:extLst>
          </p:nvPr>
        </p:nvGraphicFramePr>
        <p:xfrm>
          <a:off x="76775" y="2091481"/>
          <a:ext cx="6677271" cy="10009373"/>
        </p:xfrm>
        <a:graphic>
          <a:graphicData uri="http://schemas.openxmlformats.org/drawingml/2006/table">
            <a:tbl>
              <a:tblPr firstRow="1" bandRow="1"/>
              <a:tblGrid>
                <a:gridCol w="2225757"/>
                <a:gridCol w="2225757"/>
                <a:gridCol w="2225757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Lobster" panose="020B0604020202020204" charset="-18"/>
                        </a:rPr>
                        <a:t>měsíc</a:t>
                      </a:r>
                      <a:endParaRPr lang="cs-CZ" dirty="0">
                        <a:latin typeface="Lobster" panose="020B060402020202020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Lobster" panose="020B0604020202020204" charset="-18"/>
                        </a:rPr>
                        <a:t>činnosti </a:t>
                      </a:r>
                      <a:endParaRPr lang="cs-CZ" dirty="0">
                        <a:latin typeface="Lobster" panose="020B060402020202020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atin typeface="Lobster" panose="020B0604020202020204" charset="-18"/>
                        </a:rPr>
                        <a:t>plnění </a:t>
                      </a:r>
                      <a:endParaRPr lang="cs-CZ" dirty="0">
                        <a:latin typeface="Lobster" panose="020B0604020202020204" charset="-18"/>
                      </a:endParaRPr>
                    </a:p>
                  </a:txBody>
                  <a:tcPr/>
                </a:tc>
              </a:tr>
              <a:tr h="32133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2800" dirty="0" smtClean="0">
                          <a:latin typeface="Lobster" panose="020B0604020202020204" charset="-18"/>
                        </a:rPr>
                        <a:t>únor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Pololetní prázdniny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1.2. 2019</a:t>
                      </a:r>
                      <a:endParaRPr lang="cs-CZ" dirty="0"/>
                    </a:p>
                  </a:txBody>
                  <a:tcPr/>
                </a:tc>
              </a:tr>
              <a:tr h="930974">
                <a:tc vMerge="1">
                  <a:txBody>
                    <a:bodyPr/>
                    <a:lstStyle/>
                    <a:p>
                      <a:pPr algn="ctr"/>
                      <a:endParaRPr lang="cs-CZ" sz="2800" dirty="0">
                        <a:latin typeface="Lobster" panose="020B060402020202020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Exkurze za temnou minulostí Kutné Hory – Vlašský dvůr  </a:t>
                      </a:r>
                    </a:p>
                    <a:p>
                      <a:r>
                        <a:rPr lang="cs-CZ" dirty="0" smtClean="0"/>
                        <a:t>(společně 1.,2. a 5. ročník)</a:t>
                      </a:r>
                      <a:r>
                        <a:rPr lang="cs-CZ" baseline="0" dirty="0" smtClean="0"/>
                        <a:t>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21.2.2019</a:t>
                      </a:r>
                      <a:r>
                        <a:rPr lang="cs-CZ" baseline="0" dirty="0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510534">
                <a:tc row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2800" dirty="0" smtClean="0">
                          <a:latin typeface="Lobster" panose="020B0604020202020204" charset="-18"/>
                        </a:rPr>
                        <a:t>březen </a:t>
                      </a:r>
                    </a:p>
                    <a:p>
                      <a:pPr algn="ctr"/>
                      <a:endParaRPr lang="cs-CZ" sz="2800" dirty="0">
                        <a:latin typeface="Lobster" panose="020B0604020202020204" charset="-18"/>
                      </a:endParaRPr>
                    </a:p>
                    <a:p>
                      <a:pPr algn="ctr"/>
                      <a:r>
                        <a:rPr lang="cs-CZ" sz="2800" dirty="0" smtClean="0">
                          <a:latin typeface="Lobster" panose="020B0604020202020204" charset="-18"/>
                        </a:rPr>
                        <a:t> </a:t>
                      </a:r>
                      <a:endParaRPr lang="cs-CZ" sz="2800" dirty="0">
                        <a:latin typeface="Lobster" panose="020B060402020202020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Konec plaveckého výcviku</a:t>
                      </a:r>
                      <a:r>
                        <a:rPr lang="cs-CZ" baseline="0" dirty="0" smtClean="0"/>
                        <a:t> – poslední lekce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1.3. 2019</a:t>
                      </a:r>
                      <a:endParaRPr lang="cs-CZ" dirty="0"/>
                    </a:p>
                  </a:txBody>
                  <a:tcPr/>
                </a:tc>
              </a:tr>
              <a:tr h="39936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cs-CZ" sz="2800" dirty="0">
                        <a:latin typeface="Lobster" panose="020B060402020202020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Jarní prázdniny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4. – 10. 3.2019</a:t>
                      </a:r>
                      <a:endParaRPr lang="cs-CZ" dirty="0"/>
                    </a:p>
                  </a:txBody>
                  <a:tcPr/>
                </a:tc>
              </a:tr>
              <a:tr h="33320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Kino Kolín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11.3. </a:t>
                      </a:r>
                      <a:endParaRPr lang="cs-CZ" dirty="0"/>
                    </a:p>
                  </a:txBody>
                  <a:tcPr/>
                </a:tc>
              </a:tr>
              <a:tr h="557048">
                <a:tc vMerge="1">
                  <a:txBody>
                    <a:bodyPr/>
                    <a:lstStyle/>
                    <a:p>
                      <a:pPr algn="ctr"/>
                      <a:endParaRPr lang="cs-CZ" sz="2800" dirty="0">
                        <a:latin typeface="Lobster" panose="020B060402020202020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Bruslení  </a:t>
                      </a:r>
                    </a:p>
                    <a:p>
                      <a:r>
                        <a:rPr lang="cs-CZ" dirty="0" smtClean="0"/>
                        <a:t>v Čáslavi na ZS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15.3.2019</a:t>
                      </a:r>
                    </a:p>
                    <a:p>
                      <a:r>
                        <a:rPr lang="cs-CZ" dirty="0" smtClean="0"/>
                        <a:t>22.3.2019</a:t>
                      </a:r>
                      <a:r>
                        <a:rPr lang="cs-CZ" baseline="0" dirty="0" smtClean="0"/>
                        <a:t> bude upřesněno</a:t>
                      </a:r>
                      <a:r>
                        <a:rPr lang="cs-CZ" dirty="0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283779">
                <a:tc vMerge="1">
                  <a:txBody>
                    <a:bodyPr/>
                    <a:lstStyle/>
                    <a:p>
                      <a:pPr algn="ctr"/>
                      <a:endParaRPr lang="cs-CZ" sz="2800" dirty="0">
                        <a:latin typeface="Lobster" panose="020B060402020202020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Jarní ples </a:t>
                      </a:r>
                      <a:r>
                        <a:rPr lang="cs-CZ" dirty="0" smtClean="0">
                          <a:sym typeface="Wingdings" panose="05000000000000000000" pitchFamily="2" charset="2"/>
                        </a:rPr>
                        <a:t>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23.3. </a:t>
                      </a:r>
                      <a:endParaRPr lang="cs-CZ" dirty="0"/>
                    </a:p>
                  </a:txBody>
                  <a:tcPr/>
                </a:tc>
              </a:tr>
              <a:tr h="360868">
                <a:tc rowSpan="6"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Lobster" panose="020B0604020202020204" charset="-18"/>
                        </a:rPr>
                        <a:t>duben </a:t>
                      </a:r>
                      <a:endParaRPr lang="cs-CZ" sz="2800" dirty="0">
                        <a:latin typeface="Lobster" panose="020B060402020202020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Zápis do 1. ročníku </a:t>
                      </a:r>
                    </a:p>
                    <a:p>
                      <a:r>
                        <a:rPr lang="cs-CZ" dirty="0" smtClean="0"/>
                        <a:t>FOCENÍ 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5.4.</a:t>
                      </a:r>
                      <a:r>
                        <a:rPr lang="cs-CZ" baseline="0" dirty="0" smtClean="0"/>
                        <a:t> 2019</a:t>
                      </a:r>
                    </a:p>
                    <a:p>
                      <a:r>
                        <a:rPr lang="cs-CZ" baseline="0" dirty="0" smtClean="0"/>
                        <a:t>5.4. </a:t>
                      </a:r>
                      <a:r>
                        <a:rPr lang="cs-CZ" baseline="0" smtClean="0"/>
                        <a:t>2019 od 8:00</a:t>
                      </a:r>
                      <a:endParaRPr lang="cs-CZ" dirty="0"/>
                    </a:p>
                  </a:txBody>
                  <a:tcPr/>
                </a:tc>
              </a:tr>
              <a:tr h="510534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Dopravní</a:t>
                      </a:r>
                      <a:r>
                        <a:rPr lang="cs-CZ" baseline="0" dirty="0" smtClean="0"/>
                        <a:t> výchova – hřiště Čáslav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bude upřesněno</a:t>
                      </a:r>
                      <a:endParaRPr lang="cs-CZ" dirty="0"/>
                    </a:p>
                  </a:txBody>
                  <a:tcPr/>
                </a:tc>
              </a:tr>
              <a:tr h="72075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Projektový den – Velikonoce, vynášení Morany, tvořivé dílny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17.4. 2019</a:t>
                      </a:r>
                      <a:endParaRPr lang="cs-CZ" dirty="0"/>
                    </a:p>
                  </a:txBody>
                  <a:tcPr/>
                </a:tc>
              </a:tr>
              <a:tr h="40671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Velikonoční prázdniny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18.4. 2019</a:t>
                      </a:r>
                      <a:endParaRPr lang="cs-CZ" dirty="0"/>
                    </a:p>
                  </a:txBody>
                  <a:tcPr/>
                </a:tc>
              </a:tr>
              <a:tr h="31603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TŘÍDNÍ SCHŮZKY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23. – 25.4. 2019</a:t>
                      </a:r>
                      <a:endParaRPr lang="cs-CZ" dirty="0"/>
                    </a:p>
                  </a:txBody>
                  <a:tcPr/>
                </a:tc>
              </a:tr>
              <a:tr h="370799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Žehušický pohár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duben 2019</a:t>
                      </a:r>
                      <a:endParaRPr lang="cs-CZ" dirty="0"/>
                    </a:p>
                  </a:txBody>
                  <a:tcPr/>
                </a:tc>
              </a:tr>
              <a:tr h="391250">
                <a:tc rowSpan="2"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Lobster" panose="020B0604020202020204" charset="-18"/>
                        </a:rPr>
                        <a:t>květen</a:t>
                      </a:r>
                      <a:r>
                        <a:rPr lang="cs-CZ" sz="2800" baseline="0" dirty="0" smtClean="0">
                          <a:latin typeface="Lobster" panose="020B0604020202020204" charset="-18"/>
                        </a:rPr>
                        <a:t> </a:t>
                      </a:r>
                      <a:endParaRPr lang="cs-CZ" sz="2800" dirty="0">
                        <a:latin typeface="Lobster" panose="020B060402020202020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Výlet do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ZOO Jihlava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9.5.2019 </a:t>
                      </a:r>
                      <a:endParaRPr lang="cs-CZ" dirty="0"/>
                    </a:p>
                  </a:txBody>
                  <a:tcPr/>
                </a:tc>
              </a:tr>
              <a:tr h="335593">
                <a:tc vMerge="1">
                  <a:txBody>
                    <a:bodyPr/>
                    <a:lstStyle/>
                    <a:p>
                      <a:pPr algn="ctr"/>
                      <a:endParaRPr lang="cs-CZ" sz="2800" dirty="0">
                        <a:latin typeface="Lobster" panose="020B060402020202020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Zdravotníci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10.5.2019</a:t>
                      </a:r>
                      <a:endParaRPr lang="cs-CZ" dirty="0"/>
                    </a:p>
                  </a:txBody>
                  <a:tcPr/>
                </a:tc>
              </a:tr>
              <a:tr h="334655">
                <a:tc rowSpan="5"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Lobster" panose="020B0604020202020204" charset="-18"/>
                        </a:rPr>
                        <a:t>červen</a:t>
                      </a:r>
                      <a:r>
                        <a:rPr lang="cs-CZ" sz="2800" baseline="0" dirty="0" smtClean="0">
                          <a:latin typeface="Lobster" panose="020B0604020202020204" charset="-18"/>
                        </a:rPr>
                        <a:t> </a:t>
                      </a:r>
                      <a:endParaRPr lang="cs-CZ" sz="2800" dirty="0">
                        <a:latin typeface="Lobster" panose="020B060402020202020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Zahradní slavnost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14.6.2019</a:t>
                      </a:r>
                      <a:endParaRPr lang="cs-CZ" dirty="0"/>
                    </a:p>
                  </a:txBody>
                  <a:tcPr/>
                </a:tc>
              </a:tr>
              <a:tr h="720754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Škola v přírodě </a:t>
                      </a:r>
                    </a:p>
                    <a:p>
                      <a:r>
                        <a:rPr lang="cs-CZ" dirty="0" smtClean="0"/>
                        <a:t>(1.,2.,</a:t>
                      </a:r>
                      <a:r>
                        <a:rPr lang="cs-CZ" baseline="0" dirty="0" smtClean="0"/>
                        <a:t> a 5. ročník ) </a:t>
                      </a:r>
                    </a:p>
                    <a:p>
                      <a:r>
                        <a:rPr lang="cs-CZ" baseline="0" dirty="0" smtClean="0"/>
                        <a:t>Horní Bradlo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17.</a:t>
                      </a:r>
                      <a:r>
                        <a:rPr lang="cs-CZ" baseline="0" dirty="0" smtClean="0"/>
                        <a:t>  - 21. 6. 2019</a:t>
                      </a:r>
                      <a:endParaRPr lang="cs-CZ" dirty="0"/>
                    </a:p>
                  </a:txBody>
                  <a:tcPr/>
                </a:tc>
              </a:tr>
              <a:tr h="930974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Mimořádné</a:t>
                      </a:r>
                      <a:r>
                        <a:rPr lang="cs-CZ" baseline="0" dirty="0" smtClean="0"/>
                        <a:t> situace – branný den, Dopravní výchova v rámci tříd – výlet do obory Žehušice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24. – 26.6.2019</a:t>
                      </a:r>
                      <a:endParaRPr lang="cs-CZ" dirty="0"/>
                    </a:p>
                  </a:txBody>
                  <a:tcPr/>
                </a:tc>
              </a:tr>
              <a:tr h="370632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Školní</a:t>
                      </a:r>
                      <a:r>
                        <a:rPr lang="cs-CZ" baseline="0" dirty="0" smtClean="0"/>
                        <a:t> akademie 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27.6.2019</a:t>
                      </a:r>
                      <a:endParaRPr lang="cs-CZ" dirty="0"/>
                    </a:p>
                  </a:txBody>
                  <a:tcPr/>
                </a:tc>
              </a:tr>
              <a:tr h="355864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Vysvědčení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28.6.2019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93225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194</Words>
  <Application>Microsoft Office PowerPoint</Application>
  <PresentationFormat>Vlastní</PresentationFormat>
  <Paragraphs>61</Paragraphs>
  <Slides>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organizace školního roku na II. pololetí</dc:title>
  <dc:creator>Verunka</dc:creator>
  <dc:description/>
  <cp:lastModifiedBy>Verunka</cp:lastModifiedBy>
  <cp:revision>19</cp:revision>
  <dcterms:created xsi:type="dcterms:W3CDTF">2019-02-04T15:07:22Z</dcterms:created>
  <dcterms:modified xsi:type="dcterms:W3CDTF">2019-02-04T15:07:47Z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organizace školního roku na II. pololetí</vt:lpwstr>
  </property>
  <property fmtid="{D5CDD505-2E9C-101B-9397-08002B2CF9AE}" pid="3" name="SlideDescription">
    <vt:lpwstr/>
  </property>
</Properties>
</file>