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0"/>
  </p:notesMasterIdLst>
  <p:sldIdLst>
    <p:sldId id="256" r:id="rId2"/>
    <p:sldId id="257" r:id="rId3"/>
    <p:sldId id="267" r:id="rId4"/>
    <p:sldId id="298" r:id="rId5"/>
    <p:sldId id="300" r:id="rId6"/>
    <p:sldId id="301" r:id="rId7"/>
    <p:sldId id="302" r:id="rId8"/>
    <p:sldId id="304" r:id="rId9"/>
    <p:sldId id="305" r:id="rId10"/>
    <p:sldId id="306" r:id="rId11"/>
    <p:sldId id="303" r:id="rId12"/>
    <p:sldId id="307" r:id="rId13"/>
    <p:sldId id="312" r:id="rId14"/>
    <p:sldId id="308" r:id="rId15"/>
    <p:sldId id="299" r:id="rId16"/>
    <p:sldId id="309" r:id="rId17"/>
    <p:sldId id="310" r:id="rId18"/>
    <p:sldId id="276" r:id="rId19"/>
    <p:sldId id="311" r:id="rId20"/>
    <p:sldId id="269" r:id="rId21"/>
    <p:sldId id="287" r:id="rId22"/>
    <p:sldId id="296" r:id="rId23"/>
    <p:sldId id="291" r:id="rId24"/>
    <p:sldId id="315" r:id="rId25"/>
    <p:sldId id="289" r:id="rId26"/>
    <p:sldId id="274" r:id="rId27"/>
    <p:sldId id="294" r:id="rId28"/>
    <p:sldId id="313" r:id="rId29"/>
  </p:sldIdLst>
  <p:sldSz cx="6858000" cy="9144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5" autoAdjust="0"/>
    <p:restoredTop sz="94086" autoAdjust="0"/>
  </p:normalViewPr>
  <p:slideViewPr>
    <p:cSldViewPr snapToGrid="0">
      <p:cViewPr varScale="1">
        <p:scale>
          <a:sx n="80" d="100"/>
          <a:sy n="80" d="100"/>
        </p:scale>
        <p:origin x="-3270" y="48"/>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861CA-43D4-47C0-B252-FA00BE4727FD}" type="datetimeFigureOut">
              <a:rPr lang="cs-CZ" smtClean="0"/>
              <a:pPr/>
              <a:t>19.11.2018</a:t>
            </a:fld>
            <a:endParaRPr lang="cs-CZ"/>
          </a:p>
        </p:txBody>
      </p:sp>
      <p:sp>
        <p:nvSpPr>
          <p:cNvPr id="4" name="Zástupný symbol pro obrázek snímku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B3936D-6863-48FE-BA1A-453B74BE8ED4}"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2B3936D-6863-48FE-BA1A-453B74BE8ED4}" type="slidenum">
              <a:rPr lang="cs-CZ" smtClean="0"/>
              <a:pPr/>
              <a:t>4</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2B3936D-6863-48FE-BA1A-453B74BE8ED4}" type="slidenum">
              <a:rPr lang="cs-CZ" smtClean="0"/>
              <a:pPr/>
              <a:t>5</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6" name="Rectangle 15"/>
          <p:cNvSpPr/>
          <p:nvPr/>
        </p:nvSpPr>
        <p:spPr>
          <a:xfrm>
            <a:off x="0" y="0"/>
            <a:ext cx="6858000" cy="9144000"/>
          </a:xfrm>
          <a:prstGeom prst="rect">
            <a:avLst/>
          </a:prstGeom>
          <a:blipFill dpi="0" rotWithShape="1">
            <a:blip r:embed="rId2" cstate="print">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35677" y="1700034"/>
            <a:ext cx="5386648" cy="574393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816102" y="1847088"/>
            <a:ext cx="5225796" cy="5449824"/>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2846070" y="1690307"/>
            <a:ext cx="1165860" cy="853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2914650" y="1690308"/>
            <a:ext cx="1028700" cy="73152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878461" y="2788351"/>
            <a:ext cx="5101080" cy="3454400"/>
          </a:xfrm>
        </p:spPr>
        <p:txBody>
          <a:bodyPr tIns="45720" bIns="45720" anchor="ctr">
            <a:noAutofit/>
          </a:bodyPr>
          <a:lstStyle>
            <a:lvl1pPr algn="ctr">
              <a:lnSpc>
                <a:spcPct val="83000"/>
              </a:lnSpc>
              <a:defRPr lang="en-US" sz="4650" b="0" kern="1200" cap="all" spc="-75" baseline="0" dirty="0">
                <a:solidFill>
                  <a:schemeClr val="tx1">
                    <a:lumMod val="85000"/>
                    <a:lumOff val="15000"/>
                  </a:schemeClr>
                </a:solidFill>
                <a:effectLst/>
                <a:latin typeface="+mj-lt"/>
                <a:ea typeface="+mn-ea"/>
                <a:cs typeface="+mn-cs"/>
              </a:defRPr>
            </a:lvl1pPr>
          </a:lstStyle>
          <a:p>
            <a:r>
              <a:rPr lang="cs-CZ" smtClean="0"/>
              <a:t>Kliknutím lze upravit styl.</a:t>
            </a:r>
            <a:endParaRPr lang="en-US" dirty="0"/>
          </a:p>
        </p:txBody>
      </p:sp>
      <p:sp>
        <p:nvSpPr>
          <p:cNvPr id="3" name="Subtitle 2"/>
          <p:cNvSpPr>
            <a:spLocks noGrp="1"/>
          </p:cNvSpPr>
          <p:nvPr>
            <p:ph type="subTitle" idx="1"/>
          </p:nvPr>
        </p:nvSpPr>
        <p:spPr>
          <a:xfrm>
            <a:off x="878681" y="6242749"/>
            <a:ext cx="5102352" cy="670560"/>
          </a:xfrm>
        </p:spPr>
        <p:txBody>
          <a:bodyPr>
            <a:normAutofit/>
          </a:bodyPr>
          <a:lstStyle>
            <a:lvl1pPr marL="0" indent="0" algn="ctr">
              <a:spcBef>
                <a:spcPts val="0"/>
              </a:spcBef>
              <a:buNone/>
              <a:defRPr sz="1050" spc="60" baseline="0">
                <a:solidFill>
                  <a:schemeClr val="tx1"/>
                </a:solidFill>
              </a:defRPr>
            </a:lvl1pPr>
            <a:lvl2pPr marL="342900" indent="0" algn="ctr">
              <a:buNone/>
              <a:defRPr sz="1050"/>
            </a:lvl2pPr>
            <a:lvl3pPr marL="685800" indent="0" algn="ctr">
              <a:buNone/>
              <a:defRPr sz="1050"/>
            </a:lvl3pPr>
            <a:lvl4pPr marL="1028700" indent="0" algn="ctr">
              <a:buNone/>
              <a:defRPr sz="1050"/>
            </a:lvl4pPr>
            <a:lvl5pPr marL="1371600" indent="0" algn="ctr">
              <a:buNone/>
              <a:defRPr sz="1050"/>
            </a:lvl5pPr>
            <a:lvl6pPr marL="1714500" indent="0" algn="ctr">
              <a:buNone/>
              <a:defRPr sz="1050"/>
            </a:lvl6pPr>
            <a:lvl7pPr marL="2057400" indent="0" algn="ctr">
              <a:buNone/>
              <a:defRPr sz="1050"/>
            </a:lvl7pPr>
            <a:lvl8pPr marL="2400300" indent="0" algn="ctr">
              <a:buNone/>
              <a:defRPr sz="1050"/>
            </a:lvl8pPr>
            <a:lvl9pPr marL="2743200" indent="0" algn="ctr">
              <a:buNone/>
              <a:defRPr sz="1050"/>
            </a:lvl9pPr>
          </a:lstStyle>
          <a:p>
            <a:r>
              <a:rPr lang="cs-CZ" smtClean="0"/>
              <a:t>Kliknutím můžete upravit styl předlohy.</a:t>
            </a:r>
            <a:endParaRPr lang="en-US" dirty="0"/>
          </a:p>
        </p:txBody>
      </p:sp>
      <p:sp>
        <p:nvSpPr>
          <p:cNvPr id="20" name="Date Placeholder 19"/>
          <p:cNvSpPr>
            <a:spLocks noGrp="1"/>
          </p:cNvSpPr>
          <p:nvPr>
            <p:ph type="dt" sz="half" idx="10"/>
          </p:nvPr>
        </p:nvSpPr>
        <p:spPr>
          <a:xfrm>
            <a:off x="2948940" y="1769584"/>
            <a:ext cx="960120" cy="609600"/>
          </a:xfrm>
        </p:spPr>
        <p:txBody>
          <a:bodyPr/>
          <a:lstStyle>
            <a:lvl1pPr algn="ctr">
              <a:defRPr sz="825" spc="0" baseline="0">
                <a:solidFill>
                  <a:schemeClr val="tx1"/>
                </a:solidFill>
                <a:latin typeface="+mn-lt"/>
              </a:defRPr>
            </a:lvl1pPr>
          </a:lstStyle>
          <a:p>
            <a:fld id="{AAD090C6-D864-4A67-9FB3-8B454760722C}" type="datetimeFigureOut">
              <a:rPr lang="cs-CZ" smtClean="0"/>
              <a:pPr/>
              <a:t>19.11.2018</a:t>
            </a:fld>
            <a:endParaRPr lang="cs-CZ"/>
          </a:p>
        </p:txBody>
      </p:sp>
      <p:sp>
        <p:nvSpPr>
          <p:cNvPr id="21" name="Footer Placeholder 20"/>
          <p:cNvSpPr>
            <a:spLocks noGrp="1"/>
          </p:cNvSpPr>
          <p:nvPr>
            <p:ph type="ftr" sz="quarter" idx="11"/>
          </p:nvPr>
        </p:nvSpPr>
        <p:spPr>
          <a:xfrm>
            <a:off x="828702" y="6948080"/>
            <a:ext cx="3321844" cy="304800"/>
          </a:xfrm>
        </p:spPr>
        <p:txBody>
          <a:bodyPr/>
          <a:lstStyle>
            <a:lvl1pPr algn="l">
              <a:defRPr sz="675">
                <a:solidFill>
                  <a:schemeClr val="tx1">
                    <a:lumMod val="75000"/>
                    <a:lumOff val="25000"/>
                  </a:schemeClr>
                </a:solidFill>
              </a:defRPr>
            </a:lvl1pPr>
          </a:lstStyle>
          <a:p>
            <a:endParaRPr lang="cs-CZ"/>
          </a:p>
        </p:txBody>
      </p:sp>
      <p:sp>
        <p:nvSpPr>
          <p:cNvPr id="22" name="Slide Number Placeholder 21"/>
          <p:cNvSpPr>
            <a:spLocks noGrp="1"/>
          </p:cNvSpPr>
          <p:nvPr>
            <p:ph type="sldNum" sz="quarter" idx="12"/>
          </p:nvPr>
        </p:nvSpPr>
        <p:spPr>
          <a:xfrm>
            <a:off x="4841393" y="6949440"/>
            <a:ext cx="1187933" cy="304800"/>
          </a:xfrm>
        </p:spPr>
        <p:txBody>
          <a:bodyPr/>
          <a:lstStyle>
            <a:lvl1pPr>
              <a:defRPr>
                <a:solidFill>
                  <a:schemeClr val="tx1">
                    <a:lumMod val="75000"/>
                    <a:lumOff val="25000"/>
                  </a:schemeClr>
                </a:solidFill>
              </a:defRPr>
            </a:lvl1pPr>
          </a:lstStyle>
          <a:p>
            <a:fld id="{1391589C-E009-400C-98B7-3C3639F1FF6A}" type="slidenum">
              <a:rPr lang="cs-CZ" smtClean="0"/>
              <a:pPr/>
              <a:t>‹#›</a:t>
            </a:fld>
            <a:endParaRPr lang="cs-CZ"/>
          </a:p>
        </p:txBody>
      </p:sp>
    </p:spTree>
    <p:extLst>
      <p:ext uri="{BB962C8B-B14F-4D97-AF65-F5344CB8AC3E}">
        <p14:creationId xmlns="" xmlns:p14="http://schemas.microsoft.com/office/powerpoint/2010/main" val="259838242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AD090C6-D864-4A67-9FB3-8B454760722C}" type="datetimeFigureOut">
              <a:rPr lang="cs-CZ" smtClean="0"/>
              <a:pPr/>
              <a:t>19.11.2018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391589C-E009-400C-98B7-3C3639F1FF6A}" type="slidenum">
              <a:rPr lang="cs-CZ" smtClean="0"/>
              <a:pPr/>
              <a:t>‹#›</a:t>
            </a:fld>
            <a:endParaRPr lang="cs-CZ"/>
          </a:p>
        </p:txBody>
      </p:sp>
    </p:spTree>
    <p:extLst>
      <p:ext uri="{BB962C8B-B14F-4D97-AF65-F5344CB8AC3E}">
        <p14:creationId xmlns="" xmlns:p14="http://schemas.microsoft.com/office/powerpoint/2010/main" val="923391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57775" y="1016000"/>
            <a:ext cx="1328738" cy="7010400"/>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71488" y="1016000"/>
            <a:ext cx="4543425" cy="701040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AD090C6-D864-4A67-9FB3-8B454760722C}" type="datetimeFigureOut">
              <a:rPr lang="cs-CZ" smtClean="0"/>
              <a:pPr/>
              <a:t>19.11.2018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391589C-E009-400C-98B7-3C3639F1FF6A}" type="slidenum">
              <a:rPr lang="cs-CZ" smtClean="0"/>
              <a:pPr/>
              <a:t>‹#›</a:t>
            </a:fld>
            <a:endParaRPr lang="cs-CZ"/>
          </a:p>
        </p:txBody>
      </p:sp>
    </p:spTree>
    <p:extLst>
      <p:ext uri="{BB962C8B-B14F-4D97-AF65-F5344CB8AC3E}">
        <p14:creationId xmlns="" xmlns:p14="http://schemas.microsoft.com/office/powerpoint/2010/main" val="218854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AAD090C6-D864-4A67-9FB3-8B454760722C}" type="datetimeFigureOut">
              <a:rPr lang="cs-CZ" smtClean="0"/>
              <a:pPr/>
              <a:t>19.11.2018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1391589C-E009-400C-98B7-3C3639F1FF6A}" type="slidenum">
              <a:rPr lang="cs-CZ" smtClean="0"/>
              <a:pPr/>
              <a:t>‹#›</a:t>
            </a:fld>
            <a:endParaRPr lang="cs-CZ"/>
          </a:p>
        </p:txBody>
      </p:sp>
    </p:spTree>
    <p:extLst>
      <p:ext uri="{BB962C8B-B14F-4D97-AF65-F5344CB8AC3E}">
        <p14:creationId xmlns="" xmlns:p14="http://schemas.microsoft.com/office/powerpoint/2010/main" val="319247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2" name="Rectangle 21"/>
          <p:cNvSpPr/>
          <p:nvPr/>
        </p:nvSpPr>
        <p:spPr>
          <a:xfrm>
            <a:off x="0" y="0"/>
            <a:ext cx="6858000" cy="9144000"/>
          </a:xfrm>
          <a:prstGeom prst="rect">
            <a:avLst/>
          </a:prstGeom>
          <a:blipFill dpi="0" rotWithShape="1">
            <a:blip r:embed="rId2" cstate="print">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735677" y="1700034"/>
            <a:ext cx="5386648" cy="574393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816102" y="1847088"/>
            <a:ext cx="5225796" cy="5449824"/>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2846070" y="1690307"/>
            <a:ext cx="1165860" cy="853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2914650" y="1690308"/>
            <a:ext cx="1028700" cy="73152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879538" y="2792412"/>
            <a:ext cx="5102352" cy="3450336"/>
          </a:xfrm>
        </p:spPr>
        <p:txBody>
          <a:bodyPr anchor="ctr">
            <a:noAutofit/>
          </a:bodyPr>
          <a:lstStyle>
            <a:lvl1pPr algn="ctr">
              <a:lnSpc>
                <a:spcPct val="83000"/>
              </a:lnSpc>
              <a:defRPr lang="en-US" sz="4650" kern="1200" cap="all" spc="-75" baseline="0" dirty="0">
                <a:solidFill>
                  <a:schemeClr val="tx1">
                    <a:lumMod val="85000"/>
                    <a:lumOff val="15000"/>
                  </a:schemeClr>
                </a:solidFill>
                <a:effectLst/>
                <a:latin typeface="+mj-lt"/>
                <a:ea typeface="+mn-ea"/>
                <a:cs typeface="+mn-cs"/>
              </a:defRPr>
            </a:lvl1pPr>
          </a:lstStyle>
          <a:p>
            <a:r>
              <a:rPr lang="cs-CZ" smtClean="0"/>
              <a:t>Kliknutím lze upravit styl.</a:t>
            </a:r>
            <a:endParaRPr lang="en-US" dirty="0"/>
          </a:p>
        </p:txBody>
      </p:sp>
      <p:sp>
        <p:nvSpPr>
          <p:cNvPr id="3" name="Text Placeholder 2"/>
          <p:cNvSpPr>
            <a:spLocks noGrp="1"/>
          </p:cNvSpPr>
          <p:nvPr>
            <p:ph type="body" idx="1"/>
          </p:nvPr>
        </p:nvSpPr>
        <p:spPr>
          <a:xfrm>
            <a:off x="879539" y="6242749"/>
            <a:ext cx="5102352" cy="670560"/>
          </a:xfrm>
        </p:spPr>
        <p:txBody>
          <a:bodyPr anchor="t">
            <a:normAutofit/>
          </a:bodyPr>
          <a:lstStyle>
            <a:lvl1pPr marL="0" indent="0" algn="ctr">
              <a:buNone/>
              <a:defRPr sz="1050">
                <a:solidFill>
                  <a:schemeClr val="tx1"/>
                </a:solidFill>
                <a:effectLst/>
              </a:defRPr>
            </a:lvl1pPr>
            <a:lvl2pPr marL="342900" indent="0">
              <a:buNone/>
              <a:defRPr sz="1050">
                <a:solidFill>
                  <a:schemeClr val="tx1">
                    <a:tint val="75000"/>
                  </a:schemeClr>
                </a:solidFill>
              </a:defRPr>
            </a:lvl2pPr>
            <a:lvl3pPr marL="685800" indent="0">
              <a:buNone/>
              <a:defRPr sz="105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a:xfrm>
            <a:off x="2948940" y="1767840"/>
            <a:ext cx="960120" cy="609600"/>
          </a:xfrm>
        </p:spPr>
        <p:txBody>
          <a:bodyPr/>
          <a:lstStyle>
            <a:lvl1pPr algn="ctr">
              <a:defRPr lang="en-US" sz="825" kern="1200" spc="0" baseline="0">
                <a:solidFill>
                  <a:schemeClr val="tx1"/>
                </a:solidFill>
                <a:latin typeface="+mn-lt"/>
                <a:ea typeface="+mn-ea"/>
                <a:cs typeface="+mn-cs"/>
              </a:defRPr>
            </a:lvl1pPr>
          </a:lstStyle>
          <a:p>
            <a:fld id="{AAD090C6-D864-4A67-9FB3-8B454760722C}" type="datetimeFigureOut">
              <a:rPr lang="cs-CZ" smtClean="0"/>
              <a:pPr/>
              <a:t>19.11.2018</a:t>
            </a:fld>
            <a:endParaRPr lang="cs-CZ"/>
          </a:p>
        </p:txBody>
      </p:sp>
      <p:sp>
        <p:nvSpPr>
          <p:cNvPr id="5" name="Footer Placeholder 4"/>
          <p:cNvSpPr>
            <a:spLocks noGrp="1"/>
          </p:cNvSpPr>
          <p:nvPr>
            <p:ph type="ftr" sz="quarter" idx="11"/>
          </p:nvPr>
        </p:nvSpPr>
        <p:spPr>
          <a:xfrm>
            <a:off x="828509" y="6948080"/>
            <a:ext cx="3322701" cy="304800"/>
          </a:xfrm>
        </p:spPr>
        <p:txBody>
          <a:bodyPr/>
          <a:lstStyle>
            <a:lvl1pPr algn="l">
              <a:defRPr/>
            </a:lvl1pPr>
          </a:lstStyle>
          <a:p>
            <a:endParaRPr lang="cs-CZ"/>
          </a:p>
        </p:txBody>
      </p:sp>
      <p:sp>
        <p:nvSpPr>
          <p:cNvPr id="6" name="Slide Number Placeholder 5"/>
          <p:cNvSpPr>
            <a:spLocks noGrp="1"/>
          </p:cNvSpPr>
          <p:nvPr>
            <p:ph type="sldNum" sz="quarter" idx="12"/>
          </p:nvPr>
        </p:nvSpPr>
        <p:spPr>
          <a:xfrm>
            <a:off x="4840033" y="6948080"/>
            <a:ext cx="1188149" cy="304800"/>
          </a:xfrm>
        </p:spPr>
        <p:txBody>
          <a:bodyPr/>
          <a:lstStyle/>
          <a:p>
            <a:fld id="{1391589C-E009-400C-98B7-3C3639F1FF6A}" type="slidenum">
              <a:rPr lang="cs-CZ" smtClean="0"/>
              <a:pPr/>
              <a:t>‹#›</a:t>
            </a:fld>
            <a:endParaRPr lang="cs-CZ"/>
          </a:p>
        </p:txBody>
      </p:sp>
    </p:spTree>
    <p:extLst>
      <p:ext uri="{BB962C8B-B14F-4D97-AF65-F5344CB8AC3E}">
        <p14:creationId xmlns="" xmlns:p14="http://schemas.microsoft.com/office/powerpoint/2010/main" val="8254630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548640" y="2804160"/>
            <a:ext cx="2743200" cy="524256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3566160" y="2804160"/>
            <a:ext cx="2743200" cy="524256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AAD090C6-D864-4A67-9FB3-8B454760722C}" type="datetimeFigureOut">
              <a:rPr lang="cs-CZ" smtClean="0"/>
              <a:pPr/>
              <a:t>19.11.2018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391589C-E009-400C-98B7-3C3639F1FF6A}" type="slidenum">
              <a:rPr lang="cs-CZ" smtClean="0"/>
              <a:pPr/>
              <a:t>‹#›</a:t>
            </a:fld>
            <a:endParaRPr lang="cs-CZ"/>
          </a:p>
        </p:txBody>
      </p:sp>
    </p:spTree>
    <p:extLst>
      <p:ext uri="{BB962C8B-B14F-4D97-AF65-F5344CB8AC3E}">
        <p14:creationId xmlns="" xmlns:p14="http://schemas.microsoft.com/office/powerpoint/2010/main" val="188193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Text Placeholder 2"/>
          <p:cNvSpPr>
            <a:spLocks noGrp="1"/>
          </p:cNvSpPr>
          <p:nvPr>
            <p:ph type="body" idx="1"/>
          </p:nvPr>
        </p:nvSpPr>
        <p:spPr>
          <a:xfrm>
            <a:off x="548640" y="2765779"/>
            <a:ext cx="2743200" cy="853440"/>
          </a:xfrm>
        </p:spPr>
        <p:txBody>
          <a:bodyPr anchor="ctr">
            <a:normAutofit/>
          </a:bodyPr>
          <a:lstStyle>
            <a:lvl1pPr marL="0" indent="0" algn="ctr">
              <a:spcBef>
                <a:spcPts val="0"/>
              </a:spcBef>
              <a:buNone/>
              <a:defRPr sz="1425" b="0">
                <a:solidFill>
                  <a:schemeClr val="tx2"/>
                </a:solidFill>
                <a:latin typeface="+mn-lt"/>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Upravte styly předlohy textu.</a:t>
            </a:r>
          </a:p>
        </p:txBody>
      </p:sp>
      <p:sp>
        <p:nvSpPr>
          <p:cNvPr id="4" name="Content Placeholder 3"/>
          <p:cNvSpPr>
            <a:spLocks noGrp="1"/>
          </p:cNvSpPr>
          <p:nvPr>
            <p:ph sz="half" idx="2"/>
          </p:nvPr>
        </p:nvSpPr>
        <p:spPr>
          <a:xfrm>
            <a:off x="548640" y="3674531"/>
            <a:ext cx="2743200" cy="4267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3566160" y="2765779"/>
            <a:ext cx="2743200" cy="853440"/>
          </a:xfrm>
        </p:spPr>
        <p:txBody>
          <a:bodyPr anchor="ctr">
            <a:normAutofit/>
          </a:bodyPr>
          <a:lstStyle>
            <a:lvl1pPr marL="0" indent="0" algn="ctr">
              <a:spcBef>
                <a:spcPts val="0"/>
              </a:spcBef>
              <a:buNone/>
              <a:defRPr sz="1425" b="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Upravte styly předlohy textu.</a:t>
            </a:r>
          </a:p>
        </p:txBody>
      </p:sp>
      <p:sp>
        <p:nvSpPr>
          <p:cNvPr id="6" name="Content Placeholder 5"/>
          <p:cNvSpPr>
            <a:spLocks noGrp="1"/>
          </p:cNvSpPr>
          <p:nvPr>
            <p:ph sz="quarter" idx="4"/>
          </p:nvPr>
        </p:nvSpPr>
        <p:spPr>
          <a:xfrm>
            <a:off x="3566160" y="3675441"/>
            <a:ext cx="2743200" cy="4267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AAD090C6-D864-4A67-9FB3-8B454760722C}" type="datetimeFigureOut">
              <a:rPr lang="cs-CZ" smtClean="0"/>
              <a:pPr/>
              <a:t>19.11.2018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1391589C-E009-400C-98B7-3C3639F1FF6A}" type="slidenum">
              <a:rPr lang="cs-CZ" smtClean="0"/>
              <a:pPr/>
              <a:t>‹#›</a:t>
            </a:fld>
            <a:endParaRPr lang="cs-CZ"/>
          </a:p>
        </p:txBody>
      </p:sp>
    </p:spTree>
    <p:extLst>
      <p:ext uri="{BB962C8B-B14F-4D97-AF65-F5344CB8AC3E}">
        <p14:creationId xmlns="" xmlns:p14="http://schemas.microsoft.com/office/powerpoint/2010/main" val="49551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AAD090C6-D864-4A67-9FB3-8B454760722C}" type="datetimeFigureOut">
              <a:rPr lang="cs-CZ" smtClean="0"/>
              <a:pPr/>
              <a:t>19.11.2018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1391589C-E009-400C-98B7-3C3639F1FF6A}" type="slidenum">
              <a:rPr lang="cs-CZ" smtClean="0"/>
              <a:pPr/>
              <a:t>‹#›</a:t>
            </a:fld>
            <a:endParaRPr lang="cs-CZ"/>
          </a:p>
        </p:txBody>
      </p:sp>
    </p:spTree>
    <p:extLst>
      <p:ext uri="{BB962C8B-B14F-4D97-AF65-F5344CB8AC3E}">
        <p14:creationId xmlns="" xmlns:p14="http://schemas.microsoft.com/office/powerpoint/2010/main" val="796792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090C6-D864-4A67-9FB3-8B454760722C}" type="datetimeFigureOut">
              <a:rPr lang="cs-CZ" smtClean="0"/>
              <a:pPr/>
              <a:t>19.11.2018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1391589C-E009-400C-98B7-3C3639F1FF6A}" type="slidenum">
              <a:rPr lang="cs-CZ" smtClean="0"/>
              <a:pPr/>
              <a:t>‹#›</a:t>
            </a:fld>
            <a:endParaRPr lang="cs-CZ"/>
          </a:p>
        </p:txBody>
      </p:sp>
    </p:spTree>
    <p:extLst>
      <p:ext uri="{BB962C8B-B14F-4D97-AF65-F5344CB8AC3E}">
        <p14:creationId xmlns="" xmlns:p14="http://schemas.microsoft.com/office/powerpoint/2010/main" val="1255218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6" name="Rectangle 15"/>
          <p:cNvSpPr/>
          <p:nvPr/>
        </p:nvSpPr>
        <p:spPr>
          <a:xfrm>
            <a:off x="138110" y="231648"/>
            <a:ext cx="4798886" cy="86807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5073968" y="231648"/>
            <a:ext cx="1645920" cy="8680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229225" y="809856"/>
            <a:ext cx="1367314" cy="2194560"/>
          </a:xfrm>
        </p:spPr>
        <p:txBody>
          <a:bodyPr anchor="b">
            <a:normAutofit/>
          </a:bodyPr>
          <a:lstStyle>
            <a:lvl1pPr algn="l" defTabSz="685800" rtl="0" eaLnBrk="1" latinLnBrk="0" hangingPunct="1">
              <a:lnSpc>
                <a:spcPct val="90000"/>
              </a:lnSpc>
              <a:spcBef>
                <a:spcPct val="0"/>
              </a:spcBef>
              <a:buNone/>
              <a:defRPr lang="en-US" sz="1800" b="0" kern="1200" cap="none" spc="0" baseline="0" dirty="0">
                <a:solidFill>
                  <a:srgbClr val="FFFFFF"/>
                </a:solidFill>
                <a:effectLst/>
                <a:latin typeface="+mj-lt"/>
                <a:ea typeface="+mn-ea"/>
                <a:cs typeface="+mn-cs"/>
              </a:defRPr>
            </a:lvl1pPr>
          </a:lstStyle>
          <a:p>
            <a:r>
              <a:rPr lang="cs-CZ" smtClean="0"/>
              <a:t>Kliknutím lze upravit styl.</a:t>
            </a:r>
            <a:endParaRPr lang="en-US" dirty="0"/>
          </a:p>
        </p:txBody>
      </p:sp>
      <p:sp>
        <p:nvSpPr>
          <p:cNvPr id="3" name="Content Placeholder 2"/>
          <p:cNvSpPr>
            <a:spLocks noGrp="1"/>
          </p:cNvSpPr>
          <p:nvPr>
            <p:ph idx="1"/>
          </p:nvPr>
        </p:nvSpPr>
        <p:spPr>
          <a:xfrm>
            <a:off x="501732" y="1209524"/>
            <a:ext cx="4071642" cy="6724952"/>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5229225" y="3048000"/>
            <a:ext cx="1367314" cy="4673600"/>
          </a:xfrm>
        </p:spPr>
        <p:txBody>
          <a:bodyPr>
            <a:normAutofit/>
          </a:bodyPr>
          <a:lstStyle>
            <a:lvl1pPr marL="0" indent="0">
              <a:lnSpc>
                <a:spcPct val="110000"/>
              </a:lnSpc>
              <a:spcBef>
                <a:spcPts val="600"/>
              </a:spcBef>
              <a:buNone/>
              <a:defRPr sz="97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smtClean="0"/>
              <a:t>Upravte styly předlohy textu.</a:t>
            </a:r>
          </a:p>
        </p:txBody>
      </p:sp>
      <p:sp>
        <p:nvSpPr>
          <p:cNvPr id="8" name="Date Placeholder 7"/>
          <p:cNvSpPr>
            <a:spLocks noGrp="1"/>
          </p:cNvSpPr>
          <p:nvPr>
            <p:ph type="dt" sz="half" idx="10"/>
          </p:nvPr>
        </p:nvSpPr>
        <p:spPr/>
        <p:txBody>
          <a:bodyPr/>
          <a:lstStyle/>
          <a:p>
            <a:fld id="{AAD090C6-D864-4A67-9FB3-8B454760722C}" type="datetimeFigureOut">
              <a:rPr lang="cs-CZ" smtClean="0"/>
              <a:pPr/>
              <a:t>19.11.2018</a:t>
            </a:fld>
            <a:endParaRPr lang="cs-CZ"/>
          </a:p>
        </p:txBody>
      </p:sp>
      <p:sp>
        <p:nvSpPr>
          <p:cNvPr id="9" name="Footer Placeholder 8"/>
          <p:cNvSpPr>
            <a:spLocks noGrp="1"/>
          </p:cNvSpPr>
          <p:nvPr>
            <p:ph type="ftr" sz="quarter" idx="11"/>
          </p:nvPr>
        </p:nvSpPr>
        <p:spPr/>
        <p:txBody>
          <a:bodyPr/>
          <a:lstStyle>
            <a:lvl1pPr algn="r">
              <a:defRPr/>
            </a:lvl1pPr>
          </a:lstStyle>
          <a:p>
            <a:endParaRPr lang="cs-CZ"/>
          </a:p>
        </p:txBody>
      </p:sp>
      <p:sp>
        <p:nvSpPr>
          <p:cNvPr id="11" name="Slide Number Placeholder 10"/>
          <p:cNvSpPr>
            <a:spLocks noGrp="1"/>
          </p:cNvSpPr>
          <p:nvPr>
            <p:ph type="sldNum" sz="quarter" idx="12"/>
          </p:nvPr>
        </p:nvSpPr>
        <p:spPr>
          <a:xfrm>
            <a:off x="5846444" y="8413448"/>
            <a:ext cx="822960" cy="365760"/>
          </a:xfrm>
        </p:spPr>
        <p:txBody>
          <a:bodyPr/>
          <a:lstStyle>
            <a:lvl1pPr>
              <a:defRPr>
                <a:solidFill>
                  <a:srgbClr val="FFFFFF"/>
                </a:solidFill>
              </a:defRPr>
            </a:lvl1pPr>
          </a:lstStyle>
          <a:p>
            <a:fld id="{1391589C-E009-400C-98B7-3C3639F1FF6A}" type="slidenum">
              <a:rPr lang="cs-CZ" smtClean="0"/>
              <a:pPr/>
              <a:t>‹#›</a:t>
            </a:fld>
            <a:endParaRPr lang="cs-CZ"/>
          </a:p>
        </p:txBody>
      </p:sp>
      <p:sp>
        <p:nvSpPr>
          <p:cNvPr id="12" name="Rectangle 11"/>
          <p:cNvSpPr/>
          <p:nvPr/>
        </p:nvSpPr>
        <p:spPr>
          <a:xfrm>
            <a:off x="5151120" y="365760"/>
            <a:ext cx="1491615" cy="841248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107694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4" name="Rectangle 13"/>
          <p:cNvSpPr/>
          <p:nvPr/>
        </p:nvSpPr>
        <p:spPr>
          <a:xfrm>
            <a:off x="5073968" y="231648"/>
            <a:ext cx="1645920" cy="8680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229225" y="804672"/>
            <a:ext cx="1368171" cy="2194560"/>
          </a:xfrm>
        </p:spPr>
        <p:txBody>
          <a:bodyPr anchor="b">
            <a:noAutofit/>
          </a:bodyPr>
          <a:lstStyle>
            <a:lvl1pPr algn="l">
              <a:defRPr sz="1800" b="0">
                <a:solidFill>
                  <a:srgbClr val="FFFFFF"/>
                </a:solidFill>
                <a:latin typeface="+mj-lt"/>
              </a:defRPr>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128587" y="231648"/>
            <a:ext cx="4798886" cy="8680704"/>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5229225" y="3048000"/>
            <a:ext cx="1368171" cy="4669536"/>
          </a:xfrm>
        </p:spPr>
        <p:txBody>
          <a:bodyPr>
            <a:normAutofit/>
          </a:bodyPr>
          <a:lstStyle>
            <a:lvl1pPr marL="0" indent="0" algn="l">
              <a:lnSpc>
                <a:spcPct val="110000"/>
              </a:lnSpc>
              <a:spcBef>
                <a:spcPts val="600"/>
              </a:spcBef>
              <a:buNone/>
              <a:defRPr sz="97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smtClean="0"/>
              <a:t>Upravte styly předlohy textu.</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AD090C6-D864-4A67-9FB3-8B454760722C}" type="datetimeFigureOut">
              <a:rPr lang="cs-CZ" smtClean="0"/>
              <a:pPr/>
              <a:t>19.11.2018</a:t>
            </a:fld>
            <a:endParaRPr lang="cs-CZ"/>
          </a:p>
        </p:txBody>
      </p:sp>
      <p:sp>
        <p:nvSpPr>
          <p:cNvPr id="6" name="Footer Placeholder 5"/>
          <p:cNvSpPr>
            <a:spLocks noGrp="1"/>
          </p:cNvSpPr>
          <p:nvPr>
            <p:ph type="ftr" sz="quarter" idx="11"/>
          </p:nvPr>
        </p:nvSpPr>
        <p:spPr/>
        <p:txBody>
          <a:bodyPr/>
          <a:lstStyle>
            <a:lvl1pPr marL="0" algn="r" defTabSz="685800" rtl="0" eaLnBrk="1" latinLnBrk="0" hangingPunct="1">
              <a:defRPr lang="en-US" sz="675"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cs-CZ"/>
          </a:p>
        </p:txBody>
      </p:sp>
      <p:sp>
        <p:nvSpPr>
          <p:cNvPr id="7" name="Slide Number Placeholder 6"/>
          <p:cNvSpPr>
            <a:spLocks noGrp="1"/>
          </p:cNvSpPr>
          <p:nvPr>
            <p:ph type="sldNum" sz="quarter" idx="12"/>
          </p:nvPr>
        </p:nvSpPr>
        <p:spPr>
          <a:xfrm>
            <a:off x="5848160" y="8412480"/>
            <a:ext cx="822960" cy="365760"/>
          </a:xfrm>
        </p:spPr>
        <p:txBody>
          <a:bodyPr/>
          <a:lstStyle>
            <a:lvl1pPr>
              <a:defRPr>
                <a:solidFill>
                  <a:srgbClr val="FFFFFF"/>
                </a:solidFill>
              </a:defRPr>
            </a:lvl1pPr>
          </a:lstStyle>
          <a:p>
            <a:fld id="{1391589C-E009-400C-98B7-3C3639F1FF6A}" type="slidenum">
              <a:rPr lang="cs-CZ" smtClean="0"/>
              <a:pPr/>
              <a:t>‹#›</a:t>
            </a:fld>
            <a:endParaRPr lang="cs-CZ"/>
          </a:p>
        </p:txBody>
      </p:sp>
      <p:sp>
        <p:nvSpPr>
          <p:cNvPr id="11" name="Rectangle 10"/>
          <p:cNvSpPr/>
          <p:nvPr/>
        </p:nvSpPr>
        <p:spPr>
          <a:xfrm>
            <a:off x="5151120" y="365760"/>
            <a:ext cx="1491615" cy="841248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2128632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32017" y="231648"/>
            <a:ext cx="6593967" cy="8680704"/>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548640" y="856792"/>
            <a:ext cx="5760720" cy="1828800"/>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548640" y="2804160"/>
            <a:ext cx="5760720" cy="5242560"/>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176076" y="8412480"/>
            <a:ext cx="1543050" cy="365760"/>
          </a:xfrm>
          <a:prstGeom prst="rect">
            <a:avLst/>
          </a:prstGeom>
        </p:spPr>
        <p:txBody>
          <a:bodyPr vert="horz" lIns="91440" tIns="45720" rIns="91440" bIns="45720" rtlCol="0" anchor="b"/>
          <a:lstStyle>
            <a:lvl1pPr algn="l">
              <a:defRPr sz="675">
                <a:solidFill>
                  <a:schemeClr val="tx1">
                    <a:lumMod val="75000"/>
                    <a:lumOff val="25000"/>
                  </a:schemeClr>
                </a:solidFill>
              </a:defRPr>
            </a:lvl1pPr>
          </a:lstStyle>
          <a:p>
            <a:fld id="{AAD090C6-D864-4A67-9FB3-8B454760722C}" type="datetimeFigureOut">
              <a:rPr lang="cs-CZ" smtClean="0"/>
              <a:pPr/>
              <a:t>19.11.2018</a:t>
            </a:fld>
            <a:endParaRPr lang="cs-CZ"/>
          </a:p>
        </p:txBody>
      </p:sp>
      <p:sp>
        <p:nvSpPr>
          <p:cNvPr id="5" name="Footer Placeholder 4"/>
          <p:cNvSpPr>
            <a:spLocks noGrp="1"/>
          </p:cNvSpPr>
          <p:nvPr>
            <p:ph type="ftr" sz="quarter" idx="3"/>
          </p:nvPr>
        </p:nvSpPr>
        <p:spPr>
          <a:xfrm>
            <a:off x="1947672" y="8412480"/>
            <a:ext cx="2962656" cy="365760"/>
          </a:xfrm>
          <a:prstGeom prst="rect">
            <a:avLst/>
          </a:prstGeom>
        </p:spPr>
        <p:txBody>
          <a:bodyPr vert="horz" lIns="91440" tIns="45720" rIns="91440" bIns="45720" rtlCol="0" anchor="b"/>
          <a:lstStyle>
            <a:lvl1pPr algn="ctr">
              <a:defRPr sz="675">
                <a:solidFill>
                  <a:schemeClr val="tx1">
                    <a:lumMod val="75000"/>
                    <a:lumOff val="25000"/>
                  </a:schemeClr>
                </a:solidFill>
              </a:defRPr>
            </a:lvl1pPr>
          </a:lstStyle>
          <a:p>
            <a:endParaRPr lang="cs-CZ"/>
          </a:p>
        </p:txBody>
      </p:sp>
      <p:sp>
        <p:nvSpPr>
          <p:cNvPr id="6" name="Slide Number Placeholder 5"/>
          <p:cNvSpPr>
            <a:spLocks noGrp="1"/>
          </p:cNvSpPr>
          <p:nvPr>
            <p:ph type="sldNum" sz="quarter" idx="4"/>
          </p:nvPr>
        </p:nvSpPr>
        <p:spPr>
          <a:xfrm>
            <a:off x="5867537" y="8412480"/>
            <a:ext cx="822960" cy="365760"/>
          </a:xfrm>
          <a:prstGeom prst="rect">
            <a:avLst/>
          </a:prstGeom>
        </p:spPr>
        <p:txBody>
          <a:bodyPr vert="horz" lIns="91440" tIns="45720" rIns="91440" bIns="45720" rtlCol="0" anchor="b"/>
          <a:lstStyle>
            <a:lvl1pPr algn="r">
              <a:defRPr sz="675">
                <a:solidFill>
                  <a:schemeClr val="tx1">
                    <a:lumMod val="75000"/>
                    <a:lumOff val="25000"/>
                  </a:schemeClr>
                </a:solidFill>
              </a:defRPr>
            </a:lvl1pPr>
          </a:lstStyle>
          <a:p>
            <a:fld id="{1391589C-E009-400C-98B7-3C3639F1FF6A}" type="slidenum">
              <a:rPr lang="cs-CZ" smtClean="0"/>
              <a:pPr/>
              <a:t>‹#›</a:t>
            </a:fld>
            <a:endParaRPr lang="cs-CZ"/>
          </a:p>
        </p:txBody>
      </p:sp>
    </p:spTree>
    <p:extLst>
      <p:ext uri="{BB962C8B-B14F-4D97-AF65-F5344CB8AC3E}">
        <p14:creationId xmlns="" xmlns:p14="http://schemas.microsoft.com/office/powerpoint/2010/main" val="66187650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lang="en-US" sz="300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www.zscirkvice.cz/" TargetMode="Externa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thepark.cz/cz/halloween_2018"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alik.cz/v/hadank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714500" y="2032844"/>
            <a:ext cx="3429000" cy="1754326"/>
          </a:xfrm>
          <a:prstGeom prst="rect">
            <a:avLst/>
          </a:prstGeom>
        </p:spPr>
        <p:txBody>
          <a:bodyPr>
            <a:spAutoFit/>
          </a:bodyPr>
          <a:lstStyle/>
          <a:p>
            <a:pPr lvl="0" eaLnBrk="0" fontAlgn="base" hangingPunct="0">
              <a:spcBef>
                <a:spcPct val="0"/>
              </a:spcBef>
              <a:spcAft>
                <a:spcPct val="0"/>
              </a:spcAft>
            </a:pPr>
            <a:endParaRPr lang="cs-CZ" altLang="cs-CZ" dirty="0">
              <a:solidFill>
                <a:srgbClr val="943634"/>
              </a:solidFill>
              <a:latin typeface="Century" panose="020406040505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cs-CZ" altLang="cs-CZ" dirty="0">
              <a:solidFill>
                <a:srgbClr val="943634"/>
              </a:solidFill>
              <a:latin typeface="Century" panose="020406040505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cs-CZ" altLang="cs-CZ" dirty="0">
              <a:solidFill>
                <a:srgbClr val="943634"/>
              </a:solidFill>
              <a:latin typeface="Century" panose="020406040505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cs-CZ" altLang="cs-CZ" dirty="0">
              <a:solidFill>
                <a:srgbClr val="943634"/>
              </a:solidFill>
              <a:latin typeface="Century" panose="020406040505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cs-CZ" altLang="cs-CZ" dirty="0">
              <a:solidFill>
                <a:srgbClr val="943634"/>
              </a:solidFill>
              <a:latin typeface="Century" panose="020406040505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cs-CZ" altLang="cs-CZ" dirty="0">
              <a:solidFill>
                <a:srgbClr val="943634"/>
              </a:solidFill>
              <a:latin typeface="Century" panose="02040604050505020304" pitchFamily="18" charset="0"/>
              <a:ea typeface="Calibri" panose="020F0502020204030204" pitchFamily="34" charset="0"/>
              <a:cs typeface="Times New Roman" panose="02020603050405020304" pitchFamily="18" charset="0"/>
            </a:endParaRPr>
          </a:p>
        </p:txBody>
      </p:sp>
      <p:sp>
        <p:nvSpPr>
          <p:cNvPr id="6" name="Obdélník 5"/>
          <p:cNvSpPr/>
          <p:nvPr/>
        </p:nvSpPr>
        <p:spPr>
          <a:xfrm>
            <a:off x="441102" y="277920"/>
            <a:ext cx="6090129" cy="1323439"/>
          </a:xfrm>
          <a:prstGeom prst="rect">
            <a:avLst/>
          </a:prstGeom>
        </p:spPr>
        <p:txBody>
          <a:bodyPr wrap="none">
            <a:spAutoFit/>
          </a:bodyPr>
          <a:lstStyle/>
          <a:p>
            <a:pPr lvl="0" algn="ctr" eaLnBrk="0" fontAlgn="base" hangingPunct="0">
              <a:spcBef>
                <a:spcPct val="0"/>
              </a:spcBef>
              <a:spcAft>
                <a:spcPct val="0"/>
              </a:spcAft>
            </a:pPr>
            <a:r>
              <a:rPr lang="cs-CZ" altLang="cs-CZ"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a typeface="Calibri" panose="020F0502020204030204" pitchFamily="34" charset="0"/>
                <a:cs typeface="Times New Roman" panose="02020603050405020304" pitchFamily="18" charset="0"/>
              </a:rPr>
              <a:t>ČASOPIS   CÍRKVIČÁK</a:t>
            </a:r>
          </a:p>
          <a:p>
            <a:pPr lvl="0" algn="ctr" eaLnBrk="0" fontAlgn="base" hangingPunct="0">
              <a:spcBef>
                <a:spcPct val="0"/>
              </a:spcBef>
              <a:spcAft>
                <a:spcPct val="0"/>
              </a:spcAft>
            </a:pPr>
            <a:r>
              <a:rPr lang="cs-CZ" altLang="cs-CZ"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cs typeface="Times New Roman" panose="02020603050405020304" pitchFamily="18" charset="0"/>
              </a:rPr>
              <a:t>2</a:t>
            </a:r>
            <a:r>
              <a:rPr kumimoji="0" lang="cs-CZ" altLang="cs-CZ" sz="4000" b="1" i="0" u="none" strike="noStrike" normalizeH="0" baseline="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cs typeface="Times New Roman" panose="02020603050405020304" pitchFamily="18" charset="0"/>
              </a:rPr>
              <a:t>. číslo</a:t>
            </a:r>
            <a:endParaRPr kumimoji="0" lang="cs-CZ" altLang="cs-CZ" sz="4000" b="1" i="0" u="none" strike="noStrike" normalizeH="0" baseline="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endParaRPr>
          </a:p>
        </p:txBody>
      </p:sp>
      <p:pic>
        <p:nvPicPr>
          <p:cNvPr id="7" name="obrázek 1" descr="Základní škola Církvice">
            <a:hlinkClick r:id="rId2"/>
          </p:cNvPr>
          <p:cNvPicPr/>
          <p:nvPr/>
        </p:nvPicPr>
        <p:blipFill>
          <a:blip r:embed="rId3" cstate="print"/>
          <a:srcRect/>
          <a:stretch>
            <a:fillRect/>
          </a:stretch>
        </p:blipFill>
        <p:spPr bwMode="auto">
          <a:xfrm>
            <a:off x="2046790" y="2588984"/>
            <a:ext cx="2878751" cy="1058210"/>
          </a:xfrm>
          <a:prstGeom prst="rect">
            <a:avLst/>
          </a:prstGeom>
          <a:noFill/>
          <a:ln w="9525">
            <a:noFill/>
            <a:miter lim="800000"/>
            <a:headEnd/>
            <a:tailEnd/>
          </a:ln>
        </p:spPr>
      </p:pic>
      <p:pic>
        <p:nvPicPr>
          <p:cNvPr id="2050" name="Picture 2" descr="Církvice (okres Kutná Hora) – Wikipedi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06603" y="3787170"/>
            <a:ext cx="4360790" cy="326476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ovéPole 7"/>
          <p:cNvSpPr txBox="1"/>
          <p:nvPr/>
        </p:nvSpPr>
        <p:spPr>
          <a:xfrm>
            <a:off x="1603950" y="8013071"/>
            <a:ext cx="4065330" cy="523220"/>
          </a:xfrm>
          <a:prstGeom prst="rect">
            <a:avLst/>
          </a:prstGeom>
          <a:noFill/>
        </p:spPr>
        <p:txBody>
          <a:bodyPr wrap="square" rtlCol="0">
            <a:spAutoFit/>
          </a:bodyPr>
          <a:lstStyle/>
          <a:p>
            <a:r>
              <a:rPr lang="cs-CZ"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Školní rok 2018/2019</a:t>
            </a:r>
            <a:endParaRPr lang="cs-CZ"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 xmlns:p14="http://schemas.microsoft.com/office/powerpoint/2010/main" val="669041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261257" y="1250302"/>
            <a:ext cx="6344816" cy="369332"/>
          </a:xfrm>
          <a:prstGeom prst="rect">
            <a:avLst/>
          </a:prstGeom>
          <a:noFill/>
        </p:spPr>
        <p:txBody>
          <a:bodyPr wrap="square" rtlCol="0">
            <a:spAutoFit/>
          </a:bodyPr>
          <a:lstStyle/>
          <a:p>
            <a:pPr algn="just"/>
            <a:r>
              <a:rPr lang="cs-CZ" dirty="0" smtClean="0">
                <a:latin typeface="Calibri" pitchFamily="34" charset="0"/>
                <a:cs typeface="Calibri" pitchFamily="34" charset="0"/>
              </a:rPr>
              <a:t>	</a:t>
            </a:r>
            <a:endParaRPr lang="cs-CZ" dirty="0">
              <a:latin typeface="Calibri" pitchFamily="34" charset="0"/>
              <a:cs typeface="Calibri" pitchFamily="34" charset="0"/>
            </a:endParaRPr>
          </a:p>
        </p:txBody>
      </p:sp>
      <p:sp>
        <p:nvSpPr>
          <p:cNvPr id="5" name="TextovéPole 4"/>
          <p:cNvSpPr txBox="1"/>
          <p:nvPr/>
        </p:nvSpPr>
        <p:spPr>
          <a:xfrm>
            <a:off x="1427583" y="223935"/>
            <a:ext cx="5057192" cy="461665"/>
          </a:xfrm>
          <a:prstGeom prst="rect">
            <a:avLst/>
          </a:prstGeom>
          <a:noFill/>
        </p:spPr>
        <p:txBody>
          <a:bodyPr wrap="square" rtlCol="0">
            <a:spAutoFit/>
          </a:bodyPr>
          <a:lstStyle/>
          <a:p>
            <a:r>
              <a:rPr lang="cs-CZ" sz="2400" b="1" dirty="0" smtClean="0">
                <a:latin typeface="Calibri" pitchFamily="34" charset="0"/>
                <a:cs typeface="Calibri" pitchFamily="34" charset="0"/>
              </a:rPr>
              <a:t>OSLAVY  100  LET  REPUBLIKY</a:t>
            </a:r>
            <a:endParaRPr lang="cs-CZ" sz="2400" b="1" dirty="0">
              <a:latin typeface="Calibri" pitchFamily="34" charset="0"/>
              <a:cs typeface="Calibri" pitchFamily="34" charset="0"/>
            </a:endParaRPr>
          </a:p>
        </p:txBody>
      </p:sp>
      <p:pic>
        <p:nvPicPr>
          <p:cNvPr id="38914" name="Picture 2" descr="https://img25.rajce.idnes.cz/d2503/15/15618/15618220_2fcf8594f93c5ef0c469540cb5dd3935/images/FF5AB1B6-AF7F-4779-B08D-A1299B8509BC.jpg?ver=0"/>
          <p:cNvPicPr>
            <a:picLocks noChangeAspect="1" noChangeArrowheads="1"/>
          </p:cNvPicPr>
          <p:nvPr/>
        </p:nvPicPr>
        <p:blipFill>
          <a:blip r:embed="rId2" cstate="print"/>
          <a:srcRect/>
          <a:stretch>
            <a:fillRect/>
          </a:stretch>
        </p:blipFill>
        <p:spPr bwMode="auto">
          <a:xfrm>
            <a:off x="989045" y="670847"/>
            <a:ext cx="5150498" cy="4178606"/>
          </a:xfrm>
          <a:prstGeom prst="rect">
            <a:avLst/>
          </a:prstGeom>
          <a:noFill/>
        </p:spPr>
      </p:pic>
      <p:pic>
        <p:nvPicPr>
          <p:cNvPr id="38916" name="Picture 4" descr="https://img25.rajce.idnes.cz/d2503/15/15618/15618220_2fcf8594f93c5ef0c469540cb5dd3935/images/B97F9D9C-96CE-4BF6-ACF3-4ECE72098748.jpg?ver=0"/>
          <p:cNvPicPr>
            <a:picLocks noChangeAspect="1" noChangeArrowheads="1"/>
          </p:cNvPicPr>
          <p:nvPr/>
        </p:nvPicPr>
        <p:blipFill>
          <a:blip r:embed="rId3" cstate="print"/>
          <a:srcRect/>
          <a:stretch>
            <a:fillRect/>
          </a:stretch>
        </p:blipFill>
        <p:spPr bwMode="auto">
          <a:xfrm>
            <a:off x="983275" y="4938784"/>
            <a:ext cx="5174928" cy="3962620"/>
          </a:xfrm>
          <a:prstGeom prst="rect">
            <a:avLst/>
          </a:prstGeom>
          <a:noFill/>
        </p:spPr>
      </p:pic>
      <p:sp>
        <p:nvSpPr>
          <p:cNvPr id="8" name="TextovéPole 7"/>
          <p:cNvSpPr txBox="1"/>
          <p:nvPr/>
        </p:nvSpPr>
        <p:spPr>
          <a:xfrm>
            <a:off x="951722" y="8774668"/>
            <a:ext cx="4049486" cy="369332"/>
          </a:xfrm>
          <a:prstGeom prst="rect">
            <a:avLst/>
          </a:prstGeom>
          <a:noFill/>
        </p:spPr>
        <p:txBody>
          <a:bodyPr wrap="square" rtlCol="0">
            <a:spAutoFit/>
          </a:bodyPr>
          <a:lstStyle/>
          <a:p>
            <a:r>
              <a:rPr lang="cs-CZ" dirty="0" smtClean="0">
                <a:latin typeface="Calibri" pitchFamily="34" charset="0"/>
                <a:cs typeface="Calibri" pitchFamily="34" charset="0"/>
              </a:rPr>
              <a:t>Foto: Ludmila Hrušková</a:t>
            </a:r>
            <a:endParaRPr lang="cs-CZ" dirty="0">
              <a:latin typeface="Calibri" pitchFamily="34" charset="0"/>
              <a:cs typeface="Calibri"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223935" y="895739"/>
            <a:ext cx="6344816" cy="3139321"/>
          </a:xfrm>
          <a:prstGeom prst="rect">
            <a:avLst/>
          </a:prstGeom>
          <a:noFill/>
        </p:spPr>
        <p:txBody>
          <a:bodyPr wrap="square" rtlCol="0">
            <a:spAutoFit/>
          </a:bodyPr>
          <a:lstStyle/>
          <a:p>
            <a:pPr algn="just"/>
            <a:r>
              <a:rPr lang="cs-CZ" dirty="0" smtClean="0">
                <a:latin typeface="Calibri" pitchFamily="34" charset="0"/>
                <a:cs typeface="Calibri" pitchFamily="34" charset="0"/>
              </a:rPr>
              <a:t>T.G.M se narodil 7.3.1850 v Hodoníně.</a:t>
            </a:r>
          </a:p>
          <a:p>
            <a:pPr algn="just"/>
            <a:r>
              <a:rPr lang="cs-CZ" dirty="0" smtClean="0">
                <a:latin typeface="Calibri" pitchFamily="34" charset="0"/>
                <a:cs typeface="Calibri" pitchFamily="34" charset="0"/>
              </a:rPr>
              <a:t>Zemřel 14.9.1937 v Lánech.</a:t>
            </a:r>
          </a:p>
          <a:p>
            <a:pPr algn="just"/>
            <a:endParaRPr lang="cs-CZ" dirty="0" smtClean="0">
              <a:latin typeface="Calibri" pitchFamily="34" charset="0"/>
              <a:cs typeface="Calibri" pitchFamily="34" charset="0"/>
            </a:endParaRPr>
          </a:p>
          <a:p>
            <a:pPr algn="just"/>
            <a:r>
              <a:rPr lang="cs-CZ" dirty="0" smtClean="0">
                <a:latin typeface="Calibri" pitchFamily="34" charset="0"/>
                <a:cs typeface="Calibri" pitchFamily="34" charset="0"/>
              </a:rPr>
              <a:t>Měl pět dětí, Alici, Herberta, Jana, </a:t>
            </a:r>
            <a:r>
              <a:rPr lang="cs-CZ" dirty="0" err="1" smtClean="0">
                <a:latin typeface="Calibri" pitchFamily="34" charset="0"/>
                <a:cs typeface="Calibri" pitchFamily="34" charset="0"/>
              </a:rPr>
              <a:t>Eleanoru</a:t>
            </a:r>
            <a:r>
              <a:rPr lang="cs-CZ" dirty="0" smtClean="0">
                <a:latin typeface="Calibri" pitchFamily="34" charset="0"/>
                <a:cs typeface="Calibri" pitchFamily="34" charset="0"/>
              </a:rPr>
              <a:t> a Olgu.                                                       </a:t>
            </a:r>
          </a:p>
          <a:p>
            <a:pPr algn="just"/>
            <a:r>
              <a:rPr lang="cs-CZ" dirty="0" smtClean="0">
                <a:latin typeface="Calibri" pitchFamily="34" charset="0"/>
                <a:cs typeface="Calibri" pitchFamily="34" charset="0"/>
              </a:rPr>
              <a:t>Byl zaměstnán jako politik a zasloužil se o vznik Československa a byl také jeho  prvním prezidentem. Je podle něj pojmenované nádraží v Praze a základní škola Masarykova v Čáslavi a mnoho dalších škol a restaurací. Byl čtyřikrát zvolen prezidentem. Jeho manželka se jmenovala Charlotta </a:t>
            </a:r>
            <a:r>
              <a:rPr lang="cs-CZ" dirty="0" err="1" smtClean="0">
                <a:latin typeface="Calibri" pitchFamily="34" charset="0"/>
                <a:cs typeface="Calibri" pitchFamily="34" charset="0"/>
              </a:rPr>
              <a:t>Garrigue</a:t>
            </a:r>
            <a:r>
              <a:rPr lang="cs-CZ" dirty="0" smtClean="0">
                <a:latin typeface="Calibri" pitchFamily="34" charset="0"/>
                <a:cs typeface="Calibri" pitchFamily="34" charset="0"/>
              </a:rPr>
              <a:t> Masaryková. Byl ve znamení ryb. Měřil pouhých 168 cm. </a:t>
            </a:r>
          </a:p>
          <a:p>
            <a:pPr algn="just"/>
            <a:endParaRPr lang="cs-CZ" dirty="0">
              <a:latin typeface="Calibri" pitchFamily="34" charset="0"/>
              <a:cs typeface="Calibri" pitchFamily="34" charset="0"/>
            </a:endParaRPr>
          </a:p>
        </p:txBody>
      </p:sp>
      <p:sp>
        <p:nvSpPr>
          <p:cNvPr id="5" name="TextovéPole 4"/>
          <p:cNvSpPr txBox="1"/>
          <p:nvPr/>
        </p:nvSpPr>
        <p:spPr>
          <a:xfrm>
            <a:off x="2155371" y="261257"/>
            <a:ext cx="5057192" cy="461665"/>
          </a:xfrm>
          <a:prstGeom prst="rect">
            <a:avLst/>
          </a:prstGeom>
          <a:noFill/>
        </p:spPr>
        <p:txBody>
          <a:bodyPr wrap="square" rtlCol="0">
            <a:spAutoFit/>
          </a:bodyPr>
          <a:lstStyle/>
          <a:p>
            <a:r>
              <a:rPr lang="cs-CZ" sz="2400" b="1" dirty="0" smtClean="0">
                <a:latin typeface="Calibri" pitchFamily="34" charset="0"/>
                <a:cs typeface="Calibri" pitchFamily="34" charset="0"/>
              </a:rPr>
              <a:t>Tomáš </a:t>
            </a:r>
            <a:r>
              <a:rPr lang="cs-CZ" sz="2400" b="1" dirty="0" err="1" smtClean="0">
                <a:latin typeface="Calibri" pitchFamily="34" charset="0"/>
                <a:cs typeface="Calibri" pitchFamily="34" charset="0"/>
              </a:rPr>
              <a:t>Garrigue</a:t>
            </a:r>
            <a:r>
              <a:rPr lang="cs-CZ" sz="2400" b="1" dirty="0" smtClean="0">
                <a:latin typeface="Calibri" pitchFamily="34" charset="0"/>
                <a:cs typeface="Calibri" pitchFamily="34" charset="0"/>
              </a:rPr>
              <a:t> Masaryk</a:t>
            </a:r>
            <a:endParaRPr lang="cs-CZ" sz="2400" b="1" dirty="0">
              <a:latin typeface="Calibri" pitchFamily="34" charset="0"/>
              <a:cs typeface="Calibri" pitchFamily="34" charset="0"/>
            </a:endParaRPr>
          </a:p>
        </p:txBody>
      </p:sp>
      <p:pic>
        <p:nvPicPr>
          <p:cNvPr id="6" name="Obrázek 5" descr="VÃ½sledek obrÃ¡zku pro T.G.M"/>
          <p:cNvPicPr/>
          <p:nvPr/>
        </p:nvPicPr>
        <p:blipFill>
          <a:blip r:embed="rId2" cstate="print"/>
          <a:srcRect/>
          <a:stretch>
            <a:fillRect/>
          </a:stretch>
        </p:blipFill>
        <p:spPr bwMode="auto">
          <a:xfrm>
            <a:off x="1792936" y="4278377"/>
            <a:ext cx="3264256" cy="3484693"/>
          </a:xfrm>
          <a:prstGeom prst="rect">
            <a:avLst/>
          </a:prstGeom>
          <a:noFill/>
          <a:ln w="9525">
            <a:noFill/>
            <a:miter lim="800000"/>
            <a:headEnd/>
            <a:tailEnd/>
          </a:ln>
        </p:spPr>
      </p:pic>
      <p:sp>
        <p:nvSpPr>
          <p:cNvPr id="7" name="TextovéPole 6"/>
          <p:cNvSpPr txBox="1"/>
          <p:nvPr/>
        </p:nvSpPr>
        <p:spPr>
          <a:xfrm>
            <a:off x="-1" y="7738397"/>
            <a:ext cx="8453535" cy="861774"/>
          </a:xfrm>
          <a:prstGeom prst="rect">
            <a:avLst/>
          </a:prstGeom>
          <a:noFill/>
        </p:spPr>
        <p:txBody>
          <a:bodyPr wrap="square" rtlCol="0">
            <a:spAutoFit/>
          </a:bodyPr>
          <a:lstStyle/>
          <a:p>
            <a:r>
              <a:rPr lang="cs-CZ" sz="1600" dirty="0" smtClean="0">
                <a:latin typeface="Calibri" pitchFamily="34" charset="0"/>
                <a:cs typeface="Calibri" pitchFamily="34" charset="0"/>
              </a:rPr>
              <a:t>Zdroj obrázku: </a:t>
            </a:r>
          </a:p>
          <a:p>
            <a:r>
              <a:rPr lang="cs-CZ" sz="1600" dirty="0" smtClean="0">
                <a:latin typeface="Calibri" pitchFamily="34" charset="0"/>
                <a:cs typeface="Calibri" pitchFamily="34" charset="0"/>
              </a:rPr>
              <a:t>https://cs.wikipedia.org/wiki/Tom%C3%A1%C5%A1_Garrigue_Masaryk</a:t>
            </a:r>
          </a:p>
          <a:p>
            <a:endParaRPr lang="cs-CZ" dirty="0"/>
          </a:p>
        </p:txBody>
      </p:sp>
      <p:sp>
        <p:nvSpPr>
          <p:cNvPr id="8" name="TextovéPole 7"/>
          <p:cNvSpPr txBox="1"/>
          <p:nvPr/>
        </p:nvSpPr>
        <p:spPr>
          <a:xfrm>
            <a:off x="0" y="8546840"/>
            <a:ext cx="5206482" cy="369332"/>
          </a:xfrm>
          <a:prstGeom prst="rect">
            <a:avLst/>
          </a:prstGeom>
          <a:noFill/>
        </p:spPr>
        <p:txBody>
          <a:bodyPr wrap="square" rtlCol="0">
            <a:spAutoFit/>
          </a:bodyPr>
          <a:lstStyle/>
          <a:p>
            <a:r>
              <a:rPr lang="cs-CZ" dirty="0" smtClean="0">
                <a:latin typeface="Calibri" pitchFamily="34" charset="0"/>
                <a:cs typeface="Calibri" pitchFamily="34" charset="0"/>
              </a:rPr>
              <a:t>Napsala: Natálie Veselá</a:t>
            </a:r>
            <a:endParaRPr lang="cs-CZ" dirty="0">
              <a:latin typeface="Calibri" pitchFamily="34" charset="0"/>
              <a:cs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261257" y="989045"/>
            <a:ext cx="6344816" cy="5078313"/>
          </a:xfrm>
          <a:prstGeom prst="rect">
            <a:avLst/>
          </a:prstGeom>
          <a:noFill/>
        </p:spPr>
        <p:txBody>
          <a:bodyPr wrap="square" rtlCol="0">
            <a:spAutoFit/>
          </a:bodyPr>
          <a:lstStyle/>
          <a:p>
            <a:pPr algn="just"/>
            <a:r>
              <a:rPr lang="cs-CZ" dirty="0" smtClean="0">
                <a:latin typeface="Calibri" pitchFamily="34" charset="0"/>
                <a:cs typeface="Calibri" pitchFamily="34" charset="0"/>
              </a:rPr>
              <a:t>	</a:t>
            </a:r>
            <a:r>
              <a:rPr lang="cs-CZ" dirty="0" err="1" smtClean="0">
                <a:latin typeface="Calibri" pitchFamily="34" charset="0"/>
                <a:cs typeface="Calibri" pitchFamily="34" charset="0"/>
              </a:rPr>
              <a:t>Halloween</a:t>
            </a:r>
            <a:r>
              <a:rPr lang="cs-CZ" dirty="0" smtClean="0">
                <a:latin typeface="Calibri" pitchFamily="34" charset="0"/>
                <a:cs typeface="Calibri" pitchFamily="34" charset="0"/>
              </a:rPr>
              <a:t> vznikl z předkřesťanských keltských tradic. Slaví se poslední říjnovou noc, 31. 10.</a:t>
            </a:r>
          </a:p>
          <a:p>
            <a:pPr algn="just"/>
            <a:r>
              <a:rPr lang="cs-CZ" dirty="0" smtClean="0">
                <a:latin typeface="Calibri" pitchFamily="34" charset="0"/>
                <a:cs typeface="Calibri" pitchFamily="34" charset="0"/>
              </a:rPr>
              <a:t>	Tradiční znaky </a:t>
            </a:r>
            <a:r>
              <a:rPr lang="cs-CZ" dirty="0" err="1" smtClean="0">
                <a:latin typeface="Calibri" pitchFamily="34" charset="0"/>
                <a:cs typeface="Calibri" pitchFamily="34" charset="0"/>
              </a:rPr>
              <a:t>Halloweenu</a:t>
            </a:r>
            <a:r>
              <a:rPr lang="cs-CZ" dirty="0" smtClean="0">
                <a:latin typeface="Calibri" pitchFamily="34" charset="0"/>
                <a:cs typeface="Calibri" pitchFamily="34" charset="0"/>
              </a:rPr>
              <a:t> jsou vyřezávané obličeje do dýní se svíčkou uvnitř. Typické barvy </a:t>
            </a:r>
            <a:r>
              <a:rPr lang="cs-CZ" dirty="0" err="1" smtClean="0">
                <a:latin typeface="Calibri" pitchFamily="34" charset="0"/>
                <a:cs typeface="Calibri" pitchFamily="34" charset="0"/>
              </a:rPr>
              <a:t>Halloweenu</a:t>
            </a:r>
            <a:r>
              <a:rPr lang="cs-CZ" dirty="0" smtClean="0">
                <a:latin typeface="Calibri" pitchFamily="34" charset="0"/>
                <a:cs typeface="Calibri" pitchFamily="34" charset="0"/>
              </a:rPr>
              <a:t> jsou černá a oranžová. U nás se moc </a:t>
            </a:r>
            <a:r>
              <a:rPr lang="cs-CZ" dirty="0" err="1" smtClean="0">
                <a:latin typeface="Calibri" pitchFamily="34" charset="0"/>
                <a:cs typeface="Calibri" pitchFamily="34" charset="0"/>
              </a:rPr>
              <a:t>Halloween</a:t>
            </a:r>
            <a:r>
              <a:rPr lang="cs-CZ" dirty="0" smtClean="0">
                <a:latin typeface="Calibri" pitchFamily="34" charset="0"/>
                <a:cs typeface="Calibri" pitchFamily="34" charset="0"/>
              </a:rPr>
              <a:t> neslaví, ale občas si lidé dávají před dům nějaké strašidelné věci, jako třeba něco napsaného na dveřích nebo dýni před dům.</a:t>
            </a:r>
          </a:p>
          <a:p>
            <a:pPr algn="just"/>
            <a:r>
              <a:rPr lang="cs-CZ" dirty="0" smtClean="0">
                <a:latin typeface="Calibri" pitchFamily="34" charset="0"/>
                <a:cs typeface="Calibri" pitchFamily="34" charset="0"/>
              </a:rPr>
              <a:t>	V USA  se tento svátek slaví tak, že se děti převléknou do kostýmů a chodí  na koledu. Když jim lidé nic dobrého nedají, tak jim děti pomalují dveře nebo zeď. Hlavními postavami jsou čarodějnice, duchové, černé kočky atd. I u nás dříve chodily děti v průvodu převlečené v maskách. Bylo to v Podkrkonoší.</a:t>
            </a:r>
          </a:p>
          <a:p>
            <a:pPr algn="just"/>
            <a:r>
              <a:rPr lang="cs-CZ" dirty="0" smtClean="0">
                <a:latin typeface="Calibri" pitchFamily="34" charset="0"/>
                <a:cs typeface="Calibri" pitchFamily="34" charset="0"/>
              </a:rPr>
              <a:t>	V dnešní době u nás slavíme spíše Dušičky, které připadají na 2. listopadu. Zapalujeme svíčky na hřbitově našim mrtvým blízkým, rodině a přátelům a pokládáme věnečky na hrob.</a:t>
            </a:r>
          </a:p>
          <a:p>
            <a:pPr algn="r"/>
            <a:r>
              <a:rPr lang="cs-CZ" dirty="0" smtClean="0">
                <a:latin typeface="Calibri" pitchFamily="34" charset="0"/>
                <a:cs typeface="Calibri" pitchFamily="34" charset="0"/>
              </a:rPr>
              <a:t>Napsala: Dominika Navrátilová</a:t>
            </a:r>
          </a:p>
          <a:p>
            <a:pPr algn="just"/>
            <a:endParaRPr lang="cs-CZ" dirty="0" smtClean="0">
              <a:latin typeface="Calibri" pitchFamily="34" charset="0"/>
              <a:cs typeface="Calibri" pitchFamily="34" charset="0"/>
            </a:endParaRPr>
          </a:p>
          <a:p>
            <a:pPr algn="just"/>
            <a:endParaRPr lang="cs-CZ" dirty="0">
              <a:latin typeface="Calibri" pitchFamily="34" charset="0"/>
              <a:cs typeface="Calibri" pitchFamily="34" charset="0"/>
            </a:endParaRPr>
          </a:p>
        </p:txBody>
      </p:sp>
      <p:sp>
        <p:nvSpPr>
          <p:cNvPr id="5" name="TextovéPole 4"/>
          <p:cNvSpPr txBox="1"/>
          <p:nvPr/>
        </p:nvSpPr>
        <p:spPr>
          <a:xfrm>
            <a:off x="1520889" y="279918"/>
            <a:ext cx="5057192" cy="830997"/>
          </a:xfrm>
          <a:prstGeom prst="rect">
            <a:avLst/>
          </a:prstGeom>
          <a:noFill/>
        </p:spPr>
        <p:txBody>
          <a:bodyPr wrap="square" rtlCol="0">
            <a:spAutoFit/>
          </a:bodyPr>
          <a:lstStyle/>
          <a:p>
            <a:r>
              <a:rPr lang="cs-CZ" sz="2400" b="1" dirty="0" smtClean="0">
                <a:latin typeface="Calibri" pitchFamily="34" charset="0"/>
                <a:cs typeface="Calibri" pitchFamily="34" charset="0"/>
              </a:rPr>
              <a:t>HALLOWEEN NEBO DUŠIČKY ?</a:t>
            </a:r>
            <a:br>
              <a:rPr lang="cs-CZ" sz="2400" b="1" dirty="0" smtClean="0">
                <a:latin typeface="Calibri" pitchFamily="34" charset="0"/>
                <a:cs typeface="Calibri" pitchFamily="34" charset="0"/>
              </a:rPr>
            </a:br>
            <a:endParaRPr lang="cs-CZ" sz="2400" b="1" dirty="0">
              <a:latin typeface="Calibri" pitchFamily="34" charset="0"/>
              <a:cs typeface="Calibri" pitchFamily="34" charset="0"/>
            </a:endParaRPr>
          </a:p>
        </p:txBody>
      </p:sp>
      <p:pic>
        <p:nvPicPr>
          <p:cNvPr id="39938" name="Picture 2" descr="foto"/>
          <p:cNvPicPr>
            <a:picLocks noChangeAspect="1" noChangeArrowheads="1"/>
          </p:cNvPicPr>
          <p:nvPr/>
        </p:nvPicPr>
        <p:blipFill>
          <a:blip r:embed="rId2" cstate="print"/>
          <a:srcRect/>
          <a:stretch>
            <a:fillRect/>
          </a:stretch>
        </p:blipFill>
        <p:spPr bwMode="auto">
          <a:xfrm>
            <a:off x="1348598" y="5595548"/>
            <a:ext cx="3885876" cy="2746020"/>
          </a:xfrm>
          <a:prstGeom prst="rect">
            <a:avLst/>
          </a:prstGeom>
          <a:noFill/>
        </p:spPr>
      </p:pic>
      <p:sp>
        <p:nvSpPr>
          <p:cNvPr id="9" name="Obdélník 8"/>
          <p:cNvSpPr/>
          <p:nvPr/>
        </p:nvSpPr>
        <p:spPr>
          <a:xfrm>
            <a:off x="1247968" y="8519250"/>
            <a:ext cx="7149583" cy="369332"/>
          </a:xfrm>
          <a:prstGeom prst="rect">
            <a:avLst/>
          </a:prstGeom>
        </p:spPr>
        <p:txBody>
          <a:bodyPr wrap="square">
            <a:spAutoFit/>
          </a:bodyPr>
          <a:lstStyle/>
          <a:p>
            <a:pPr algn="just"/>
            <a:r>
              <a:rPr lang="cs-CZ" dirty="0" smtClean="0">
                <a:latin typeface="Calibri" pitchFamily="34" charset="0"/>
                <a:cs typeface="Calibri" pitchFamily="34" charset="0"/>
              </a:rPr>
              <a:t>Zdroj obrázku: </a:t>
            </a:r>
            <a:r>
              <a:rPr lang="cs-CZ" u="sng" dirty="0" smtClean="0">
                <a:latin typeface="Calibri" pitchFamily="34" charset="0"/>
                <a:cs typeface="Calibri" pitchFamily="34" charset="0"/>
                <a:hlinkClick r:id="rId3"/>
              </a:rPr>
              <a:t>http://www.</a:t>
            </a:r>
            <a:r>
              <a:rPr lang="cs-CZ" u="sng" dirty="0" err="1" smtClean="0">
                <a:latin typeface="Calibri" pitchFamily="34" charset="0"/>
                <a:cs typeface="Calibri" pitchFamily="34" charset="0"/>
                <a:hlinkClick r:id="rId3"/>
              </a:rPr>
              <a:t>thepark.cz</a:t>
            </a:r>
            <a:r>
              <a:rPr lang="cs-CZ" u="sng" dirty="0" smtClean="0">
                <a:latin typeface="Calibri" pitchFamily="34" charset="0"/>
                <a:cs typeface="Calibri" pitchFamily="34" charset="0"/>
                <a:hlinkClick r:id="rId3"/>
              </a:rPr>
              <a:t>/</a:t>
            </a:r>
            <a:r>
              <a:rPr lang="cs-CZ" u="sng" dirty="0" err="1" smtClean="0">
                <a:latin typeface="Calibri" pitchFamily="34" charset="0"/>
                <a:cs typeface="Calibri" pitchFamily="34" charset="0"/>
                <a:hlinkClick r:id="rId3"/>
              </a:rPr>
              <a:t>cz</a:t>
            </a:r>
            <a:r>
              <a:rPr lang="cs-CZ" u="sng" dirty="0" smtClean="0">
                <a:latin typeface="Calibri" pitchFamily="34" charset="0"/>
                <a:cs typeface="Calibri" pitchFamily="34" charset="0"/>
                <a:hlinkClick r:id="rId3"/>
              </a:rPr>
              <a:t>/</a:t>
            </a:r>
            <a:r>
              <a:rPr lang="cs-CZ" u="sng" dirty="0" err="1" smtClean="0">
                <a:latin typeface="Calibri" pitchFamily="34" charset="0"/>
                <a:cs typeface="Calibri" pitchFamily="34" charset="0"/>
                <a:hlinkClick r:id="rId3"/>
              </a:rPr>
              <a:t>halloween</a:t>
            </a:r>
            <a:r>
              <a:rPr lang="cs-CZ" u="sng" dirty="0" smtClean="0">
                <a:latin typeface="Calibri" pitchFamily="34" charset="0"/>
                <a:cs typeface="Calibri" pitchFamily="34" charset="0"/>
                <a:hlinkClick r:id="rId3"/>
              </a:rPr>
              <a:t>_2018</a:t>
            </a:r>
            <a:endParaRPr lang="cs-CZ" dirty="0" smtClean="0">
              <a:latin typeface="Calibri" pitchFamily="34" charset="0"/>
              <a:cs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261257" y="779495"/>
            <a:ext cx="6344816" cy="4247317"/>
          </a:xfrm>
          <a:prstGeom prst="rect">
            <a:avLst/>
          </a:prstGeom>
          <a:noFill/>
        </p:spPr>
        <p:txBody>
          <a:bodyPr wrap="square" rtlCol="0">
            <a:spAutoFit/>
          </a:bodyPr>
          <a:lstStyle/>
          <a:p>
            <a:pPr algn="just"/>
            <a:r>
              <a:rPr lang="cs-CZ" dirty="0" smtClean="0">
                <a:latin typeface="Calibri" pitchFamily="34" charset="0"/>
                <a:cs typeface="Calibri" pitchFamily="34" charset="0"/>
              </a:rPr>
              <a:t>	V páté třídě jsme také slavili </a:t>
            </a:r>
            <a:r>
              <a:rPr lang="cs-CZ" dirty="0" err="1" smtClean="0">
                <a:latin typeface="Calibri" pitchFamily="34" charset="0"/>
                <a:cs typeface="Calibri" pitchFamily="34" charset="0"/>
              </a:rPr>
              <a:t>Halloween</a:t>
            </a:r>
            <a:r>
              <a:rPr lang="cs-CZ" dirty="0" smtClean="0">
                <a:latin typeface="Calibri" pitchFamily="34" charset="0"/>
                <a:cs typeface="Calibri" pitchFamily="34" charset="0"/>
              </a:rPr>
              <a:t>, ostatně jako celá škola.</a:t>
            </a:r>
          </a:p>
          <a:p>
            <a:pPr algn="just"/>
            <a:r>
              <a:rPr lang="cs-CZ" dirty="0" smtClean="0">
                <a:latin typeface="Calibri" pitchFamily="34" charset="0"/>
                <a:cs typeface="Calibri" pitchFamily="34" charset="0"/>
              </a:rPr>
              <a:t>	Hráli jsme třeba zábavnou hru, která se jmenuje  „Dýně“ a moc jsme se u toho zasmáli </a:t>
            </a:r>
            <a:r>
              <a:rPr lang="cs-CZ" dirty="0" smtClean="0">
                <a:latin typeface="Calibri" pitchFamily="34" charset="0"/>
                <a:cs typeface="Calibri" pitchFamily="34" charset="0"/>
                <a:sym typeface="Wingdings"/>
              </a:rPr>
              <a:t></a:t>
            </a:r>
            <a:r>
              <a:rPr lang="cs-CZ" dirty="0" smtClean="0">
                <a:latin typeface="Calibri" pitchFamily="34" charset="0"/>
                <a:cs typeface="Calibri" pitchFamily="34" charset="0"/>
              </a:rPr>
              <a:t>. Probíhalo to tak, že jeden si sedl na židli a ostatní se ptali na otázky a snažili se ho rozesmát. On musel na všechno říkat dýně. </a:t>
            </a:r>
          </a:p>
          <a:p>
            <a:pPr algn="just"/>
            <a:r>
              <a:rPr lang="cs-CZ" dirty="0" smtClean="0">
                <a:latin typeface="Calibri" pitchFamily="34" charset="0"/>
                <a:cs typeface="Calibri" pitchFamily="34" charset="0"/>
              </a:rPr>
              <a:t>	Všichni jsme byli oblečeni do strašidelného kostýmu. Nejvíce kostýmů bylo zombie. Také byla krvavá karkulka, upír, strašáci, </a:t>
            </a:r>
            <a:r>
              <a:rPr lang="cs-CZ" dirty="0" err="1" smtClean="0">
                <a:latin typeface="Calibri" pitchFamily="34" charset="0"/>
                <a:cs typeface="Calibri" pitchFamily="34" charset="0"/>
              </a:rPr>
              <a:t>Harry</a:t>
            </a:r>
            <a:r>
              <a:rPr lang="cs-CZ" dirty="0" smtClean="0">
                <a:latin typeface="Calibri" pitchFamily="34" charset="0"/>
                <a:cs typeface="Calibri" pitchFamily="34" charset="0"/>
              </a:rPr>
              <a:t> </a:t>
            </a:r>
            <a:r>
              <a:rPr lang="cs-CZ" dirty="0" err="1" smtClean="0">
                <a:latin typeface="Calibri" pitchFamily="34" charset="0"/>
                <a:cs typeface="Calibri" pitchFamily="34" charset="0"/>
              </a:rPr>
              <a:t>Potter</a:t>
            </a:r>
            <a:r>
              <a:rPr lang="cs-CZ" dirty="0" smtClean="0">
                <a:latin typeface="Calibri" pitchFamily="34" charset="0"/>
                <a:cs typeface="Calibri" pitchFamily="34" charset="0"/>
              </a:rPr>
              <a:t>, čarodějnice, mumie a čert.</a:t>
            </a:r>
          </a:p>
          <a:p>
            <a:pPr algn="just"/>
            <a:r>
              <a:rPr lang="cs-CZ" dirty="0" smtClean="0">
                <a:latin typeface="Calibri" pitchFamily="34" charset="0"/>
                <a:cs typeface="Calibri" pitchFamily="34" charset="0"/>
              </a:rPr>
              <a:t>	Pekli jsme </a:t>
            </a:r>
            <a:r>
              <a:rPr lang="cs-CZ" dirty="0" err="1" smtClean="0">
                <a:latin typeface="Calibri" pitchFamily="34" charset="0"/>
                <a:cs typeface="Calibri" pitchFamily="34" charset="0"/>
              </a:rPr>
              <a:t>halloweenské</a:t>
            </a:r>
            <a:r>
              <a:rPr lang="cs-CZ" dirty="0" smtClean="0">
                <a:latin typeface="Calibri" pitchFamily="34" charset="0"/>
                <a:cs typeface="Calibri" pitchFamily="34" charset="0"/>
              </a:rPr>
              <a:t> perníčky a moc nás to bavilo. Také jsme vyráběli. Tenhle rok to byly dýně z toaletního papíru a kusů oděvů.</a:t>
            </a:r>
          </a:p>
          <a:p>
            <a:pPr algn="just"/>
            <a:r>
              <a:rPr lang="cs-CZ" dirty="0" smtClean="0">
                <a:latin typeface="Calibri" pitchFamily="34" charset="0"/>
                <a:cs typeface="Calibri" pitchFamily="34" charset="0"/>
              </a:rPr>
              <a:t>	Také jsme měli strašidelné učení - matematiku a češtinu. Celý </a:t>
            </a:r>
            <a:r>
              <a:rPr lang="cs-CZ" dirty="0" err="1" smtClean="0">
                <a:latin typeface="Calibri" pitchFamily="34" charset="0"/>
                <a:cs typeface="Calibri" pitchFamily="34" charset="0"/>
              </a:rPr>
              <a:t>Halloween</a:t>
            </a:r>
            <a:r>
              <a:rPr lang="cs-CZ" dirty="0" smtClean="0">
                <a:latin typeface="Calibri" pitchFamily="34" charset="0"/>
                <a:cs typeface="Calibri" pitchFamily="34" charset="0"/>
              </a:rPr>
              <a:t> jsme si moc užili.</a:t>
            </a:r>
          </a:p>
          <a:p>
            <a:pPr algn="just"/>
            <a:endParaRPr lang="cs-CZ" dirty="0">
              <a:latin typeface="Calibri" pitchFamily="34" charset="0"/>
              <a:cs typeface="Calibri" pitchFamily="34" charset="0"/>
            </a:endParaRPr>
          </a:p>
        </p:txBody>
      </p:sp>
      <p:sp>
        <p:nvSpPr>
          <p:cNvPr id="5" name="TextovéPole 4"/>
          <p:cNvSpPr txBox="1"/>
          <p:nvPr/>
        </p:nvSpPr>
        <p:spPr>
          <a:xfrm>
            <a:off x="1520889" y="279918"/>
            <a:ext cx="5057192" cy="461665"/>
          </a:xfrm>
          <a:prstGeom prst="rect">
            <a:avLst/>
          </a:prstGeom>
          <a:noFill/>
        </p:spPr>
        <p:txBody>
          <a:bodyPr wrap="square" rtlCol="0">
            <a:spAutoFit/>
          </a:bodyPr>
          <a:lstStyle/>
          <a:p>
            <a:r>
              <a:rPr lang="cs-CZ" sz="2400" b="1" dirty="0" smtClean="0">
                <a:latin typeface="Calibri" pitchFamily="34" charset="0"/>
                <a:cs typeface="Calibri" pitchFamily="34" charset="0"/>
              </a:rPr>
              <a:t>ŠKOLNÍ  HALLOWEEN  V  PÁTÉ  TŘÍDĚ</a:t>
            </a:r>
            <a:endParaRPr lang="cs-CZ" sz="2400" b="1" dirty="0">
              <a:latin typeface="Calibri" pitchFamily="34" charset="0"/>
              <a:cs typeface="Calibri" pitchFamily="34" charset="0"/>
            </a:endParaRPr>
          </a:p>
        </p:txBody>
      </p:sp>
      <p:sp>
        <p:nvSpPr>
          <p:cNvPr id="9" name="Obdélník 8"/>
          <p:cNvSpPr/>
          <p:nvPr/>
        </p:nvSpPr>
        <p:spPr>
          <a:xfrm>
            <a:off x="4452256" y="8774668"/>
            <a:ext cx="7149583" cy="369332"/>
          </a:xfrm>
          <a:prstGeom prst="rect">
            <a:avLst/>
          </a:prstGeom>
        </p:spPr>
        <p:txBody>
          <a:bodyPr wrap="square">
            <a:spAutoFit/>
          </a:bodyPr>
          <a:lstStyle/>
          <a:p>
            <a:pPr algn="just"/>
            <a:r>
              <a:rPr lang="cs-CZ" dirty="0" smtClean="0">
                <a:latin typeface="Calibri" pitchFamily="34" charset="0"/>
                <a:cs typeface="Calibri" pitchFamily="34" charset="0"/>
              </a:rPr>
              <a:t>Foto: Ludmila Hrušková</a:t>
            </a:r>
          </a:p>
        </p:txBody>
      </p:sp>
      <p:sp>
        <p:nvSpPr>
          <p:cNvPr id="6" name="Obdélník 5"/>
          <p:cNvSpPr/>
          <p:nvPr/>
        </p:nvSpPr>
        <p:spPr>
          <a:xfrm>
            <a:off x="2854356" y="4771807"/>
            <a:ext cx="6737511" cy="369332"/>
          </a:xfrm>
          <a:prstGeom prst="rect">
            <a:avLst/>
          </a:prstGeom>
        </p:spPr>
        <p:txBody>
          <a:bodyPr wrap="square">
            <a:spAutoFit/>
          </a:bodyPr>
          <a:lstStyle/>
          <a:p>
            <a:pPr lvl="0" algn="just"/>
            <a:r>
              <a:rPr lang="cs-CZ" dirty="0" smtClean="0">
                <a:solidFill>
                  <a:prstClr val="black"/>
                </a:solidFill>
                <a:latin typeface="Calibri" pitchFamily="34" charset="0"/>
                <a:cs typeface="Calibri" pitchFamily="34" charset="0"/>
              </a:rPr>
              <a:t>Napsala: Lucinka Kopřivová, </a:t>
            </a:r>
            <a:r>
              <a:rPr lang="cs-CZ" dirty="0" err="1" smtClean="0">
                <a:solidFill>
                  <a:prstClr val="black"/>
                </a:solidFill>
                <a:latin typeface="Calibri" pitchFamily="34" charset="0"/>
                <a:cs typeface="Calibri" pitchFamily="34" charset="0"/>
              </a:rPr>
              <a:t>Filda</a:t>
            </a:r>
            <a:r>
              <a:rPr lang="cs-CZ" dirty="0" smtClean="0">
                <a:solidFill>
                  <a:prstClr val="black"/>
                </a:solidFill>
                <a:latin typeface="Calibri" pitchFamily="34" charset="0"/>
                <a:cs typeface="Calibri" pitchFamily="34" charset="0"/>
              </a:rPr>
              <a:t> </a:t>
            </a:r>
            <a:r>
              <a:rPr lang="cs-CZ" dirty="0" err="1" smtClean="0">
                <a:solidFill>
                  <a:prstClr val="black"/>
                </a:solidFill>
                <a:latin typeface="Calibri" pitchFamily="34" charset="0"/>
                <a:cs typeface="Calibri" pitchFamily="34" charset="0"/>
              </a:rPr>
              <a:t>Lanc</a:t>
            </a:r>
            <a:endParaRPr lang="cs-CZ" dirty="0" smtClean="0">
              <a:solidFill>
                <a:prstClr val="black"/>
              </a:solidFill>
              <a:latin typeface="Calibri" pitchFamily="34" charset="0"/>
              <a:cs typeface="Calibri" pitchFamily="34" charset="0"/>
            </a:endParaRPr>
          </a:p>
        </p:txBody>
      </p:sp>
      <p:pic>
        <p:nvPicPr>
          <p:cNvPr id="45058" name="Picture 2" descr="https://img31.rajce.idnes.cz/d3101/15/15483/15483647_3deba1cd6161a0e30604061226038893/images/00AACB9B-C17C-4E35-AF32-99FE14BCE494.jpg?ver=0"/>
          <p:cNvPicPr>
            <a:picLocks noChangeAspect="1" noChangeArrowheads="1"/>
          </p:cNvPicPr>
          <p:nvPr/>
        </p:nvPicPr>
        <p:blipFill>
          <a:blip r:embed="rId2" cstate="print"/>
          <a:srcRect/>
          <a:stretch>
            <a:fillRect/>
          </a:stretch>
        </p:blipFill>
        <p:spPr bwMode="auto">
          <a:xfrm>
            <a:off x="894123" y="5097463"/>
            <a:ext cx="4805002" cy="3589337"/>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261257" y="989045"/>
            <a:ext cx="6344816" cy="923330"/>
          </a:xfrm>
          <a:prstGeom prst="rect">
            <a:avLst/>
          </a:prstGeom>
          <a:noFill/>
        </p:spPr>
        <p:txBody>
          <a:bodyPr wrap="square" rtlCol="0">
            <a:spAutoFit/>
          </a:bodyPr>
          <a:lstStyle/>
          <a:p>
            <a:pPr algn="just"/>
            <a:r>
              <a:rPr lang="cs-CZ" dirty="0" smtClean="0">
                <a:latin typeface="Calibri" pitchFamily="34" charset="0"/>
                <a:cs typeface="Calibri" pitchFamily="34" charset="0"/>
              </a:rPr>
              <a:t>	</a:t>
            </a:r>
          </a:p>
          <a:p>
            <a:pPr algn="just"/>
            <a:endParaRPr lang="cs-CZ" dirty="0" smtClean="0">
              <a:latin typeface="Calibri" pitchFamily="34" charset="0"/>
              <a:cs typeface="Calibri" pitchFamily="34" charset="0"/>
            </a:endParaRPr>
          </a:p>
          <a:p>
            <a:pPr algn="just"/>
            <a:endParaRPr lang="cs-CZ" dirty="0">
              <a:latin typeface="Calibri" pitchFamily="34" charset="0"/>
              <a:cs typeface="Calibri" pitchFamily="34" charset="0"/>
            </a:endParaRPr>
          </a:p>
        </p:txBody>
      </p:sp>
      <p:sp>
        <p:nvSpPr>
          <p:cNvPr id="5" name="TextovéPole 4"/>
          <p:cNvSpPr txBox="1"/>
          <p:nvPr/>
        </p:nvSpPr>
        <p:spPr>
          <a:xfrm>
            <a:off x="1800808" y="266700"/>
            <a:ext cx="5057192" cy="830997"/>
          </a:xfrm>
          <a:prstGeom prst="rect">
            <a:avLst/>
          </a:prstGeom>
          <a:noFill/>
        </p:spPr>
        <p:txBody>
          <a:bodyPr wrap="square" rtlCol="0">
            <a:spAutoFit/>
          </a:bodyPr>
          <a:lstStyle/>
          <a:p>
            <a:r>
              <a:rPr lang="cs-CZ" sz="2400" b="1" dirty="0" smtClean="0">
                <a:latin typeface="Calibri" pitchFamily="34" charset="0"/>
                <a:cs typeface="Calibri" pitchFamily="34" charset="0"/>
              </a:rPr>
              <a:t>LAMPIONOVÝ PRŮVOD</a:t>
            </a:r>
            <a:br>
              <a:rPr lang="cs-CZ" sz="2400" b="1" dirty="0" smtClean="0">
                <a:latin typeface="Calibri" pitchFamily="34" charset="0"/>
                <a:cs typeface="Calibri" pitchFamily="34" charset="0"/>
              </a:rPr>
            </a:br>
            <a:endParaRPr lang="cs-CZ" sz="2400" b="1" dirty="0">
              <a:latin typeface="Calibri" pitchFamily="34" charset="0"/>
              <a:cs typeface="Calibri" pitchFamily="34" charset="0"/>
            </a:endParaRPr>
          </a:p>
        </p:txBody>
      </p:sp>
      <p:sp>
        <p:nvSpPr>
          <p:cNvPr id="9" name="Obdélník 8"/>
          <p:cNvSpPr/>
          <p:nvPr/>
        </p:nvSpPr>
        <p:spPr>
          <a:xfrm>
            <a:off x="4312685" y="8774668"/>
            <a:ext cx="7149583" cy="369332"/>
          </a:xfrm>
          <a:prstGeom prst="rect">
            <a:avLst/>
          </a:prstGeom>
        </p:spPr>
        <p:txBody>
          <a:bodyPr wrap="square">
            <a:spAutoFit/>
          </a:bodyPr>
          <a:lstStyle/>
          <a:p>
            <a:pPr algn="just"/>
            <a:r>
              <a:rPr lang="cs-CZ" dirty="0" smtClean="0">
                <a:latin typeface="Calibri" pitchFamily="34" charset="0"/>
                <a:cs typeface="Calibri" pitchFamily="34" charset="0"/>
              </a:rPr>
              <a:t>Foto: Šárka </a:t>
            </a:r>
            <a:r>
              <a:rPr lang="cs-CZ" dirty="0" err="1" smtClean="0">
                <a:latin typeface="Calibri" pitchFamily="34" charset="0"/>
                <a:cs typeface="Calibri" pitchFamily="34" charset="0"/>
              </a:rPr>
              <a:t>Viktorová</a:t>
            </a:r>
            <a:endParaRPr lang="cs-CZ" dirty="0" smtClean="0">
              <a:latin typeface="Calibri" pitchFamily="34" charset="0"/>
              <a:cs typeface="Calibri" pitchFamily="34" charset="0"/>
            </a:endParaRPr>
          </a:p>
        </p:txBody>
      </p:sp>
      <p:pic>
        <p:nvPicPr>
          <p:cNvPr id="40964" name="Picture 4" descr="Na obrÃ¡zku mÅ¯Å¾e bÃ½t: jeden ÄlovÄk nebo vÃ­c lidÃ­, strom, obloha, stÅ¯l, venku a pÅÃ­roda"/>
          <p:cNvPicPr>
            <a:picLocks noChangeAspect="1" noChangeArrowheads="1"/>
          </p:cNvPicPr>
          <p:nvPr/>
        </p:nvPicPr>
        <p:blipFill>
          <a:blip r:embed="rId2" cstate="print"/>
          <a:srcRect/>
          <a:stretch>
            <a:fillRect/>
          </a:stretch>
        </p:blipFill>
        <p:spPr bwMode="auto">
          <a:xfrm>
            <a:off x="400050" y="3981450"/>
            <a:ext cx="6102350" cy="4576763"/>
          </a:xfrm>
          <a:prstGeom prst="rect">
            <a:avLst/>
          </a:prstGeom>
          <a:noFill/>
        </p:spPr>
      </p:pic>
      <p:sp>
        <p:nvSpPr>
          <p:cNvPr id="8" name="TextovéPole 7"/>
          <p:cNvSpPr txBox="1"/>
          <p:nvPr/>
        </p:nvSpPr>
        <p:spPr>
          <a:xfrm>
            <a:off x="457200" y="895350"/>
            <a:ext cx="6019800" cy="2862322"/>
          </a:xfrm>
          <a:prstGeom prst="rect">
            <a:avLst/>
          </a:prstGeom>
          <a:noFill/>
        </p:spPr>
        <p:txBody>
          <a:bodyPr wrap="square" rtlCol="0">
            <a:spAutoFit/>
          </a:bodyPr>
          <a:lstStyle/>
          <a:p>
            <a:pPr algn="just"/>
            <a:r>
              <a:rPr lang="cs-CZ" dirty="0" smtClean="0"/>
              <a:t>	</a:t>
            </a:r>
            <a:r>
              <a:rPr lang="cs-CZ" dirty="0" smtClean="0">
                <a:latin typeface="Calibri" pitchFamily="34" charset="0"/>
                <a:cs typeface="Calibri" pitchFamily="34" charset="0"/>
              </a:rPr>
              <a:t>17. Listopadu jsme se v pět hodin sešli u kostela sv. Jakuba. Paní ředitelka všechny přivítala a připomněla, proč jsme se sešli. 	</a:t>
            </a:r>
          </a:p>
          <a:p>
            <a:pPr algn="just"/>
            <a:r>
              <a:rPr lang="cs-CZ" dirty="0" smtClean="0">
                <a:latin typeface="Calibri" pitchFamily="34" charset="0"/>
                <a:cs typeface="Calibri" pitchFamily="34" charset="0"/>
              </a:rPr>
              <a:t>	Od kostela jsme šli k nově zasazené lípě, kde jsme zazpívali písničku „Za sto let“.  Poté jsme se vydali do školy, kde jsme popili čajíček. Byl tam i </a:t>
            </a:r>
            <a:r>
              <a:rPr lang="cs-CZ" dirty="0" err="1" smtClean="0">
                <a:latin typeface="Calibri" pitchFamily="34" charset="0"/>
                <a:cs typeface="Calibri" pitchFamily="34" charset="0"/>
              </a:rPr>
              <a:t>svařák</a:t>
            </a:r>
            <a:r>
              <a:rPr lang="cs-CZ" dirty="0" smtClean="0">
                <a:latin typeface="Calibri" pitchFamily="34" charset="0"/>
                <a:cs typeface="Calibri" pitchFamily="34" charset="0"/>
              </a:rPr>
              <a:t>. Popovídali jsme si a pokračovali jsme na velké fotbalové hřiště.  </a:t>
            </a:r>
          </a:p>
          <a:p>
            <a:pPr algn="just"/>
            <a:r>
              <a:rPr lang="cs-CZ" dirty="0" smtClean="0">
                <a:latin typeface="Calibri" pitchFamily="34" charset="0"/>
                <a:cs typeface="Calibri" pitchFamily="34" charset="0"/>
              </a:rPr>
              <a:t>	Tam jsme bojovali s vypouštěním lampionu svobody, ale nakonec se to povedlo. </a:t>
            </a:r>
          </a:p>
          <a:p>
            <a:pPr algn="r"/>
            <a:r>
              <a:rPr lang="cs-CZ" dirty="0" smtClean="0">
                <a:latin typeface="Calibri" pitchFamily="34" charset="0"/>
                <a:cs typeface="Calibri" pitchFamily="34" charset="0"/>
              </a:rPr>
              <a:t>Napsala: Natálka Veselá</a:t>
            </a:r>
            <a:endParaRPr lang="cs-CZ" dirty="0">
              <a:latin typeface="Calibri" pitchFamily="34" charset="0"/>
              <a:cs typeface="Calibri"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653141" y="424665"/>
            <a:ext cx="5831633" cy="461665"/>
          </a:xfrm>
          <a:prstGeom prst="rect">
            <a:avLst/>
          </a:prstGeom>
          <a:noFill/>
        </p:spPr>
        <p:txBody>
          <a:bodyPr wrap="square" rtlCol="0">
            <a:spAutoFit/>
          </a:bodyPr>
          <a:lstStyle/>
          <a:p>
            <a:r>
              <a:rPr lang="cs-CZ" sz="2400" b="1" dirty="0" smtClean="0">
                <a:latin typeface="Calibri" panose="020F0502020204030204" pitchFamily="34" charset="0"/>
                <a:cs typeface="Calibri" panose="020F0502020204030204" pitchFamily="34" charset="0"/>
              </a:rPr>
              <a:t>ROZHOVOR  S  PANÍ  UČITELKOU  NEVRLOU</a:t>
            </a:r>
            <a:endParaRPr lang="cs-CZ" sz="2400" b="1" dirty="0">
              <a:latin typeface="Calibri" panose="020F0502020204030204" pitchFamily="34" charset="0"/>
              <a:cs typeface="Calibri" panose="020F0502020204030204" pitchFamily="34" charset="0"/>
            </a:endParaRPr>
          </a:p>
        </p:txBody>
      </p:sp>
      <p:sp>
        <p:nvSpPr>
          <p:cNvPr id="5" name="TextovéPole 4"/>
          <p:cNvSpPr txBox="1"/>
          <p:nvPr/>
        </p:nvSpPr>
        <p:spPr>
          <a:xfrm>
            <a:off x="549203" y="1157971"/>
            <a:ext cx="5912284" cy="1338828"/>
          </a:xfrm>
          <a:prstGeom prst="rect">
            <a:avLst/>
          </a:prstGeom>
          <a:noFill/>
        </p:spPr>
        <p:txBody>
          <a:bodyPr wrap="square" rtlCol="0">
            <a:spAutoFit/>
          </a:bodyPr>
          <a:lstStyle/>
          <a:p>
            <a:pPr algn="just"/>
            <a:endParaRPr lang="cs-CZ" dirty="0" smtClean="0"/>
          </a:p>
          <a:p>
            <a:pPr algn="just"/>
            <a:endParaRPr lang="cs-CZ" dirty="0" smtClean="0">
              <a:latin typeface="Calibri" pitchFamily="34" charset="0"/>
            </a:endParaRPr>
          </a:p>
          <a:p>
            <a:pPr>
              <a:lnSpc>
                <a:spcPct val="150000"/>
              </a:lnSpc>
            </a:pPr>
            <a:r>
              <a:rPr lang="cs-CZ" dirty="0" smtClean="0">
                <a:latin typeface="Calibri" pitchFamily="34" charset="0"/>
              </a:rPr>
              <a:t>	</a:t>
            </a:r>
            <a:endParaRPr lang="cs-CZ" dirty="0">
              <a:latin typeface="Calibri" pitchFamily="34" charset="0"/>
              <a:cs typeface="Calibri" panose="020F0502020204030204" pitchFamily="34" charset="0"/>
            </a:endParaRPr>
          </a:p>
          <a:p>
            <a:endParaRPr lang="cs-CZ" dirty="0">
              <a:latin typeface="Calibri" pitchFamily="34" charset="0"/>
            </a:endParaRPr>
          </a:p>
        </p:txBody>
      </p:sp>
      <p:sp>
        <p:nvSpPr>
          <p:cNvPr id="6" name="TextovéPole 5"/>
          <p:cNvSpPr txBox="1"/>
          <p:nvPr/>
        </p:nvSpPr>
        <p:spPr>
          <a:xfrm>
            <a:off x="804672" y="1261872"/>
            <a:ext cx="5449824" cy="4524315"/>
          </a:xfrm>
          <a:prstGeom prst="rect">
            <a:avLst/>
          </a:prstGeom>
          <a:noFill/>
        </p:spPr>
        <p:txBody>
          <a:bodyPr wrap="square" rtlCol="0">
            <a:spAutoFit/>
          </a:bodyPr>
          <a:lstStyle/>
          <a:p>
            <a:r>
              <a:rPr lang="cs-CZ" dirty="0" smtClean="0">
                <a:latin typeface="Calibri" pitchFamily="34" charset="0"/>
                <a:cs typeface="Calibri" pitchFamily="34" charset="0"/>
              </a:rPr>
              <a:t>R: Učila jste někdy na nějaké škole? Pokud ano na jaké?</a:t>
            </a:r>
          </a:p>
          <a:p>
            <a:r>
              <a:rPr lang="cs-CZ" dirty="0" smtClean="0">
                <a:latin typeface="Calibri" pitchFamily="34" charset="0"/>
                <a:cs typeface="Calibri" pitchFamily="34" charset="0"/>
              </a:rPr>
              <a:t>P. uč: Učila jsem v MŠ v </a:t>
            </a:r>
            <a:r>
              <a:rPr lang="cs-CZ" dirty="0" err="1" smtClean="0">
                <a:latin typeface="Calibri" pitchFamily="34" charset="0"/>
                <a:cs typeface="Calibri" pitchFamily="34" charset="0"/>
              </a:rPr>
              <a:t>Církvici</a:t>
            </a:r>
            <a:r>
              <a:rPr lang="cs-CZ" dirty="0" smtClean="0">
                <a:latin typeface="Calibri" pitchFamily="34" charset="0"/>
                <a:cs typeface="Calibri" pitchFamily="34" charset="0"/>
              </a:rPr>
              <a:t> ve třídě Myšiček a několik let jezdím po školách a dělám dětem přednášky.</a:t>
            </a:r>
          </a:p>
          <a:p>
            <a:r>
              <a:rPr lang="cs-CZ" dirty="0" smtClean="0">
                <a:latin typeface="Calibri" pitchFamily="34" charset="0"/>
                <a:cs typeface="Calibri" pitchFamily="34" charset="0"/>
              </a:rPr>
              <a:t>R:  Měla jste se žáky nějaký vážný problém?</a:t>
            </a:r>
          </a:p>
          <a:p>
            <a:r>
              <a:rPr lang="cs-CZ" dirty="0" smtClean="0">
                <a:latin typeface="Calibri" pitchFamily="34" charset="0"/>
                <a:cs typeface="Calibri" pitchFamily="34" charset="0"/>
              </a:rPr>
              <a:t>P. uč: Ne neměla. Nevím o tom. Každý problém se dá vyřešit a není natolik velký, jak se zprvu zdá.</a:t>
            </a:r>
          </a:p>
          <a:p>
            <a:r>
              <a:rPr lang="cs-CZ" dirty="0" smtClean="0">
                <a:latin typeface="Calibri" pitchFamily="34" charset="0"/>
                <a:cs typeface="Calibri" pitchFamily="34" charset="0"/>
              </a:rPr>
              <a:t>R:  Koho učíte?</a:t>
            </a:r>
          </a:p>
          <a:p>
            <a:r>
              <a:rPr lang="cs-CZ" dirty="0" smtClean="0">
                <a:latin typeface="Calibri" pitchFamily="34" charset="0"/>
                <a:cs typeface="Calibri" pitchFamily="34" charset="0"/>
              </a:rPr>
              <a:t>P. uč: Všechny žáky naší školy, kromě </a:t>
            </a:r>
            <a:r>
              <a:rPr lang="cs-CZ" dirty="0" err="1" smtClean="0">
                <a:latin typeface="Calibri" pitchFamily="34" charset="0"/>
                <a:cs typeface="Calibri" pitchFamily="34" charset="0"/>
              </a:rPr>
              <a:t>druháčků</a:t>
            </a:r>
            <a:r>
              <a:rPr lang="cs-CZ" dirty="0" smtClean="0">
                <a:latin typeface="Calibri" pitchFamily="34" charset="0"/>
                <a:cs typeface="Calibri" pitchFamily="34" charset="0"/>
              </a:rPr>
              <a:t>, ale s některými se potkávám i na kroužku Veselé vědy.</a:t>
            </a:r>
          </a:p>
          <a:p>
            <a:r>
              <a:rPr lang="cs-CZ" dirty="0" smtClean="0">
                <a:latin typeface="Calibri" pitchFamily="34" charset="0"/>
                <a:cs typeface="Calibri" pitchFamily="34" charset="0"/>
              </a:rPr>
              <a:t>R:  Jaké jsou Vaše koníčky?</a:t>
            </a:r>
          </a:p>
          <a:p>
            <a:r>
              <a:rPr lang="cs-CZ" dirty="0" smtClean="0">
                <a:latin typeface="Calibri" pitchFamily="34" charset="0"/>
                <a:cs typeface="Calibri" pitchFamily="34" charset="0"/>
              </a:rPr>
              <a:t>P. uč: Ráda vyrábím z papíru, vařím, šiju a lyžuju.</a:t>
            </a:r>
          </a:p>
          <a:p>
            <a:r>
              <a:rPr lang="cs-CZ" dirty="0" smtClean="0"/>
              <a:t> </a:t>
            </a:r>
          </a:p>
          <a:p>
            <a:pPr algn="r"/>
            <a:r>
              <a:rPr lang="cs-CZ" dirty="0" smtClean="0"/>
              <a:t> </a:t>
            </a:r>
            <a:r>
              <a:rPr lang="cs-CZ" dirty="0" smtClean="0">
                <a:latin typeface="Calibri" pitchFamily="34" charset="0"/>
                <a:cs typeface="Calibri" pitchFamily="34" charset="0"/>
              </a:rPr>
              <a:t>Napsaly: </a:t>
            </a:r>
            <a:r>
              <a:rPr lang="cs-CZ" dirty="0" err="1" smtClean="0">
                <a:latin typeface="Calibri" pitchFamily="34" charset="0"/>
                <a:cs typeface="Calibri" pitchFamily="34" charset="0"/>
              </a:rPr>
              <a:t>Ami</a:t>
            </a:r>
            <a:r>
              <a:rPr lang="cs-CZ" dirty="0" smtClean="0">
                <a:latin typeface="Calibri" pitchFamily="34" charset="0"/>
                <a:cs typeface="Calibri" pitchFamily="34" charset="0"/>
              </a:rPr>
              <a:t> </a:t>
            </a:r>
            <a:r>
              <a:rPr lang="cs-CZ" dirty="0" err="1" smtClean="0">
                <a:latin typeface="Calibri" pitchFamily="34" charset="0"/>
                <a:cs typeface="Calibri" pitchFamily="34" charset="0"/>
              </a:rPr>
              <a:t>Pernikářová</a:t>
            </a:r>
            <a:r>
              <a:rPr lang="cs-CZ" dirty="0" smtClean="0">
                <a:latin typeface="Calibri" pitchFamily="34" charset="0"/>
                <a:cs typeface="Calibri" pitchFamily="34" charset="0"/>
              </a:rPr>
              <a:t> a Lucka Kopřivová</a:t>
            </a:r>
            <a:endParaRPr lang="cs-CZ" sz="2400" dirty="0" smtClean="0">
              <a:latin typeface="Calibri" pitchFamily="34" charset="0"/>
              <a:cs typeface="Calibri" pitchFamily="34" charset="0"/>
            </a:endParaRPr>
          </a:p>
          <a:p>
            <a:pPr algn="just"/>
            <a:endParaRPr lang="cs-CZ" sz="2400" dirty="0" smtClean="0">
              <a:latin typeface="Calibri" pitchFamily="34" charset="0"/>
              <a:cs typeface="Calibri" pitchFamily="34" charset="0"/>
            </a:endParaRPr>
          </a:p>
          <a:p>
            <a:endParaRPr lang="cs-CZ" sz="2400" dirty="0"/>
          </a:p>
        </p:txBody>
      </p:sp>
      <p:pic>
        <p:nvPicPr>
          <p:cNvPr id="7" name="Obrázek 0" descr="P Nevrlá.jpg"/>
          <p:cNvPicPr/>
          <p:nvPr/>
        </p:nvPicPr>
        <p:blipFill>
          <a:blip r:embed="rId2" cstate="print"/>
          <a:stretch>
            <a:fillRect/>
          </a:stretch>
        </p:blipFill>
        <p:spPr>
          <a:xfrm>
            <a:off x="1778742" y="5355771"/>
            <a:ext cx="3073176" cy="3041780"/>
          </a:xfrm>
          <a:prstGeom prst="rect">
            <a:avLst/>
          </a:prstGeom>
        </p:spPr>
      </p:pic>
      <p:sp>
        <p:nvSpPr>
          <p:cNvPr id="8" name="TextovéPole 7"/>
          <p:cNvSpPr txBox="1"/>
          <p:nvPr/>
        </p:nvSpPr>
        <p:spPr>
          <a:xfrm>
            <a:off x="4422711" y="8416212"/>
            <a:ext cx="3526971" cy="369332"/>
          </a:xfrm>
          <a:prstGeom prst="rect">
            <a:avLst/>
          </a:prstGeom>
          <a:noFill/>
        </p:spPr>
        <p:txBody>
          <a:bodyPr wrap="square" rtlCol="0">
            <a:spAutoFit/>
          </a:bodyPr>
          <a:lstStyle/>
          <a:p>
            <a:r>
              <a:rPr lang="cs-CZ" dirty="0" smtClean="0">
                <a:latin typeface="Calibri" pitchFamily="34" charset="0"/>
                <a:cs typeface="Calibri" pitchFamily="34" charset="0"/>
              </a:rPr>
              <a:t>Foto: Veronika Nevrlá</a:t>
            </a:r>
            <a:endParaRPr lang="cs-CZ" dirty="0">
              <a:latin typeface="Calibri" pitchFamily="34" charset="0"/>
              <a:cs typeface="Calibri" pitchFamily="34" charset="0"/>
            </a:endParaRPr>
          </a:p>
        </p:txBody>
      </p:sp>
    </p:spTree>
    <p:extLst>
      <p:ext uri="{BB962C8B-B14F-4D97-AF65-F5344CB8AC3E}">
        <p14:creationId xmlns="" xmlns:p14="http://schemas.microsoft.com/office/powerpoint/2010/main" val="923236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0" y="294036"/>
            <a:ext cx="7296538" cy="830997"/>
          </a:xfrm>
          <a:prstGeom prst="rect">
            <a:avLst/>
          </a:prstGeom>
          <a:noFill/>
        </p:spPr>
        <p:txBody>
          <a:bodyPr wrap="square" rtlCol="0">
            <a:spAutoFit/>
          </a:bodyPr>
          <a:lstStyle/>
          <a:p>
            <a:pPr algn="ctr"/>
            <a:r>
              <a:rPr lang="cs-CZ" sz="2400" b="1" dirty="0" smtClean="0">
                <a:latin typeface="Calibri" panose="020F0502020204030204" pitchFamily="34" charset="0"/>
                <a:cs typeface="Calibri" panose="020F0502020204030204" pitchFamily="34" charset="0"/>
              </a:rPr>
              <a:t>ROZHOVOR  S  PANÍ  ŘEDITELKOU </a:t>
            </a:r>
          </a:p>
          <a:p>
            <a:pPr algn="ctr"/>
            <a:r>
              <a:rPr lang="cs-CZ" sz="2400" b="1" dirty="0" smtClean="0">
                <a:latin typeface="Calibri" panose="020F0502020204030204" pitchFamily="34" charset="0"/>
                <a:cs typeface="Calibri" panose="020F0502020204030204" pitchFamily="34" charset="0"/>
              </a:rPr>
              <a:t>LÍDOU HRUŠKOVOU</a:t>
            </a:r>
            <a:endParaRPr lang="cs-CZ" sz="2400" b="1" dirty="0">
              <a:latin typeface="Calibri" panose="020F0502020204030204" pitchFamily="34" charset="0"/>
              <a:cs typeface="Calibri" panose="020F0502020204030204" pitchFamily="34" charset="0"/>
            </a:endParaRPr>
          </a:p>
        </p:txBody>
      </p:sp>
      <p:sp>
        <p:nvSpPr>
          <p:cNvPr id="5" name="TextovéPole 4"/>
          <p:cNvSpPr txBox="1"/>
          <p:nvPr/>
        </p:nvSpPr>
        <p:spPr>
          <a:xfrm>
            <a:off x="549203" y="1157971"/>
            <a:ext cx="5912284" cy="1338828"/>
          </a:xfrm>
          <a:prstGeom prst="rect">
            <a:avLst/>
          </a:prstGeom>
          <a:noFill/>
        </p:spPr>
        <p:txBody>
          <a:bodyPr wrap="square" rtlCol="0">
            <a:spAutoFit/>
          </a:bodyPr>
          <a:lstStyle/>
          <a:p>
            <a:pPr algn="just"/>
            <a:endParaRPr lang="cs-CZ" dirty="0" smtClean="0"/>
          </a:p>
          <a:p>
            <a:pPr algn="just"/>
            <a:endParaRPr lang="cs-CZ" dirty="0" smtClean="0">
              <a:latin typeface="Calibri" pitchFamily="34" charset="0"/>
            </a:endParaRPr>
          </a:p>
          <a:p>
            <a:pPr>
              <a:lnSpc>
                <a:spcPct val="150000"/>
              </a:lnSpc>
            </a:pPr>
            <a:r>
              <a:rPr lang="cs-CZ" dirty="0" smtClean="0">
                <a:latin typeface="Calibri" pitchFamily="34" charset="0"/>
              </a:rPr>
              <a:t>	</a:t>
            </a:r>
            <a:endParaRPr lang="cs-CZ" dirty="0">
              <a:latin typeface="Calibri" pitchFamily="34" charset="0"/>
              <a:cs typeface="Calibri" panose="020F0502020204030204" pitchFamily="34" charset="0"/>
            </a:endParaRPr>
          </a:p>
          <a:p>
            <a:endParaRPr lang="cs-CZ" dirty="0">
              <a:latin typeface="Calibri" pitchFamily="34" charset="0"/>
            </a:endParaRPr>
          </a:p>
        </p:txBody>
      </p:sp>
      <p:sp>
        <p:nvSpPr>
          <p:cNvPr id="6" name="TextovéPole 5"/>
          <p:cNvSpPr txBox="1"/>
          <p:nvPr/>
        </p:nvSpPr>
        <p:spPr>
          <a:xfrm>
            <a:off x="354563" y="1224549"/>
            <a:ext cx="6158204" cy="7571303"/>
          </a:xfrm>
          <a:prstGeom prst="rect">
            <a:avLst/>
          </a:prstGeom>
          <a:noFill/>
        </p:spPr>
        <p:txBody>
          <a:bodyPr wrap="square" rtlCol="0">
            <a:spAutoFit/>
          </a:bodyPr>
          <a:lstStyle/>
          <a:p>
            <a:pPr algn="just"/>
            <a:r>
              <a:rPr lang="cs-CZ" dirty="0" smtClean="0">
                <a:latin typeface="Calibri" pitchFamily="34" charset="0"/>
                <a:cs typeface="Calibri" pitchFamily="34" charset="0"/>
              </a:rPr>
              <a:t>R: Proč jste na tuto školu nastoupila?</a:t>
            </a:r>
          </a:p>
          <a:p>
            <a:pPr algn="just"/>
            <a:r>
              <a:rPr lang="cs-CZ" dirty="0" smtClean="0">
                <a:latin typeface="Calibri" pitchFamily="34" charset="0"/>
                <a:cs typeface="Calibri" pitchFamily="34" charset="0"/>
              </a:rPr>
              <a:t>P.Ř: Protože mě oslovila paní ředitelka Lenka Kvízová, která hledala paní učitelku s vysokou školou ke </a:t>
            </a:r>
            <a:r>
              <a:rPr lang="cs-CZ" dirty="0" err="1" smtClean="0">
                <a:latin typeface="Calibri" pitchFamily="34" charset="0"/>
                <a:cs typeface="Calibri" pitchFamily="34" charset="0"/>
              </a:rPr>
              <a:t>druháčkům</a:t>
            </a:r>
            <a:r>
              <a:rPr lang="cs-CZ" dirty="0" smtClean="0">
                <a:latin typeface="Calibri" pitchFamily="34" charset="0"/>
                <a:cs typeface="Calibri" pitchFamily="34" charset="0"/>
              </a:rPr>
              <a:t>. Čerstvě jsem se vdala a přistěhovala do dvojdomku v </a:t>
            </a:r>
            <a:r>
              <a:rPr lang="cs-CZ" dirty="0" err="1" smtClean="0">
                <a:latin typeface="Calibri" pitchFamily="34" charset="0"/>
                <a:cs typeface="Calibri" pitchFamily="34" charset="0"/>
              </a:rPr>
              <a:t>Jakubě</a:t>
            </a:r>
            <a:r>
              <a:rPr lang="cs-CZ" dirty="0" smtClean="0">
                <a:latin typeface="Calibri" pitchFamily="34" charset="0"/>
                <a:cs typeface="Calibri" pitchFamily="34" charset="0"/>
              </a:rPr>
              <a:t>. Vůbec jsem si tenkrát nemyslela, že práce a hlavně děti v této škole budou můj život :-).</a:t>
            </a:r>
          </a:p>
          <a:p>
            <a:pPr algn="just"/>
            <a:endParaRPr lang="cs-CZ" dirty="0" smtClean="0">
              <a:latin typeface="Calibri" pitchFamily="34" charset="0"/>
              <a:cs typeface="Calibri" pitchFamily="34" charset="0"/>
            </a:endParaRPr>
          </a:p>
          <a:p>
            <a:pPr algn="just"/>
            <a:r>
              <a:rPr lang="cs-CZ" dirty="0" smtClean="0">
                <a:latin typeface="Calibri" pitchFamily="34" charset="0"/>
                <a:cs typeface="Calibri" pitchFamily="34" charset="0"/>
              </a:rPr>
              <a:t>R: Na jakých školách jste studovala?</a:t>
            </a:r>
          </a:p>
          <a:p>
            <a:pPr algn="just"/>
            <a:r>
              <a:rPr lang="cs-CZ" dirty="0" smtClean="0">
                <a:latin typeface="Calibri" pitchFamily="34" charset="0"/>
                <a:cs typeface="Calibri" pitchFamily="34" charset="0"/>
              </a:rPr>
              <a:t>P.Ř: Studovala jsem na gymnáziu v Kutné Hoře a už v té době jsem o sobotách a nedělích jezdila do Zvláštní školy internátní ve </a:t>
            </a:r>
            <a:r>
              <a:rPr lang="cs-CZ" dirty="0" err="1" smtClean="0">
                <a:latin typeface="Calibri" pitchFamily="34" charset="0"/>
                <a:cs typeface="Calibri" pitchFamily="34" charset="0"/>
              </a:rPr>
              <a:t>Zbraslavicích</a:t>
            </a:r>
            <a:r>
              <a:rPr lang="cs-CZ" dirty="0" smtClean="0">
                <a:latin typeface="Calibri" pitchFamily="34" charset="0"/>
                <a:cs typeface="Calibri" pitchFamily="34" charset="0"/>
              </a:rPr>
              <a:t> a hrála jsem si s dětmi. Po gymnáziu jsem se přihlásila na pedagogickou fakultu Univerzity Karlovy a toužila se dostat na obor, který by mi umožnil pracovat s dětmi bez domova nebo s dětmi s nějakým postižením. Dostala jsem se na svůj vysněný obor a pět let studovala v Praze. Při škole jsem pracovala ve školách a dělala s dětmi preventivní programy (něco jako naše páteční kroužky) a stále jsem jezdila za dětmi do </a:t>
            </a:r>
            <a:r>
              <a:rPr lang="cs-CZ" dirty="0" err="1" smtClean="0">
                <a:latin typeface="Calibri" pitchFamily="34" charset="0"/>
                <a:cs typeface="Calibri" pitchFamily="34" charset="0"/>
              </a:rPr>
              <a:t>Zbraslavic</a:t>
            </a:r>
            <a:r>
              <a:rPr lang="cs-CZ" dirty="0" smtClean="0">
                <a:latin typeface="Calibri" pitchFamily="34" charset="0"/>
                <a:cs typeface="Calibri" pitchFamily="34" charset="0"/>
              </a:rPr>
              <a:t>. :-)</a:t>
            </a:r>
          </a:p>
          <a:p>
            <a:pPr algn="just"/>
            <a:r>
              <a:rPr lang="cs-CZ" dirty="0" smtClean="0">
                <a:latin typeface="Calibri" pitchFamily="34" charset="0"/>
                <a:cs typeface="Calibri" pitchFamily="34" charset="0"/>
              </a:rPr>
              <a:t> </a:t>
            </a:r>
          </a:p>
          <a:p>
            <a:pPr algn="just"/>
            <a:r>
              <a:rPr lang="cs-CZ" dirty="0" smtClean="0">
                <a:latin typeface="Calibri" pitchFamily="34" charset="0"/>
                <a:cs typeface="Calibri" pitchFamily="34" charset="0"/>
              </a:rPr>
              <a:t>R: Jaké jsou Vaše koníčky?</a:t>
            </a:r>
          </a:p>
          <a:p>
            <a:pPr algn="just"/>
            <a:r>
              <a:rPr lang="cs-CZ" dirty="0" smtClean="0">
                <a:latin typeface="Calibri" pitchFamily="34" charset="0"/>
                <a:cs typeface="Calibri" pitchFamily="34" charset="0"/>
              </a:rPr>
              <a:t>P.Ř: Mám ráda vyrábění, zdobení a dekorace, zbožňuji čtení, na které nemám ve školním roce moc času. Ráda sleduji dobré filmy a ve čtvrtek chodím cvičit. Mým největším koníčkem je ale učení a přípravy pro děti. Miluju nácviky různých besídek, programů a projektů s dětmi.</a:t>
            </a:r>
          </a:p>
          <a:p>
            <a:pPr algn="just"/>
            <a:r>
              <a:rPr lang="cs-CZ" dirty="0" smtClean="0">
                <a:latin typeface="Calibri" pitchFamily="34" charset="0"/>
                <a:cs typeface="Calibri" pitchFamily="34" charset="0"/>
              </a:rPr>
              <a:t> </a:t>
            </a:r>
          </a:p>
        </p:txBody>
      </p:sp>
    </p:spTree>
    <p:extLst>
      <p:ext uri="{BB962C8B-B14F-4D97-AF65-F5344CB8AC3E}">
        <p14:creationId xmlns="" xmlns:p14="http://schemas.microsoft.com/office/powerpoint/2010/main" val="9232365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ovéPole 4"/>
          <p:cNvSpPr txBox="1"/>
          <p:nvPr/>
        </p:nvSpPr>
        <p:spPr>
          <a:xfrm>
            <a:off x="549203" y="1157971"/>
            <a:ext cx="5912284" cy="1338828"/>
          </a:xfrm>
          <a:prstGeom prst="rect">
            <a:avLst/>
          </a:prstGeom>
          <a:noFill/>
        </p:spPr>
        <p:txBody>
          <a:bodyPr wrap="square" rtlCol="0">
            <a:spAutoFit/>
          </a:bodyPr>
          <a:lstStyle/>
          <a:p>
            <a:pPr algn="just"/>
            <a:endParaRPr lang="cs-CZ" dirty="0" smtClean="0"/>
          </a:p>
          <a:p>
            <a:pPr algn="just"/>
            <a:endParaRPr lang="cs-CZ" dirty="0" smtClean="0">
              <a:latin typeface="Calibri" pitchFamily="34" charset="0"/>
            </a:endParaRPr>
          </a:p>
          <a:p>
            <a:pPr>
              <a:lnSpc>
                <a:spcPct val="150000"/>
              </a:lnSpc>
            </a:pPr>
            <a:r>
              <a:rPr lang="cs-CZ" dirty="0" smtClean="0">
                <a:latin typeface="Calibri" pitchFamily="34" charset="0"/>
              </a:rPr>
              <a:t>	</a:t>
            </a:r>
            <a:endParaRPr lang="cs-CZ" dirty="0">
              <a:latin typeface="Calibri" pitchFamily="34" charset="0"/>
              <a:cs typeface="Calibri" panose="020F0502020204030204" pitchFamily="34" charset="0"/>
            </a:endParaRPr>
          </a:p>
          <a:p>
            <a:endParaRPr lang="cs-CZ" dirty="0">
              <a:latin typeface="Calibri" pitchFamily="34" charset="0"/>
            </a:endParaRPr>
          </a:p>
        </p:txBody>
      </p:sp>
      <p:sp>
        <p:nvSpPr>
          <p:cNvPr id="6" name="TextovéPole 5"/>
          <p:cNvSpPr txBox="1"/>
          <p:nvPr/>
        </p:nvSpPr>
        <p:spPr>
          <a:xfrm>
            <a:off x="298579" y="440778"/>
            <a:ext cx="6158204" cy="4247317"/>
          </a:xfrm>
          <a:prstGeom prst="rect">
            <a:avLst/>
          </a:prstGeom>
          <a:noFill/>
        </p:spPr>
        <p:txBody>
          <a:bodyPr wrap="square" rtlCol="0">
            <a:spAutoFit/>
          </a:bodyPr>
          <a:lstStyle/>
          <a:p>
            <a:pPr algn="just"/>
            <a:r>
              <a:rPr lang="cs-CZ" dirty="0" smtClean="0">
                <a:latin typeface="Calibri" pitchFamily="34" charset="0"/>
                <a:cs typeface="Calibri" pitchFamily="34" charset="0"/>
              </a:rPr>
              <a:t>R:Jaký máte ráda předmět?</a:t>
            </a:r>
          </a:p>
          <a:p>
            <a:pPr algn="just"/>
            <a:r>
              <a:rPr lang="cs-CZ" dirty="0" smtClean="0">
                <a:latin typeface="Calibri" pitchFamily="34" charset="0"/>
                <a:cs typeface="Calibri" pitchFamily="34" charset="0"/>
              </a:rPr>
              <a:t>P.Ř: Nejraději učím výtvarnou výchovu. Děti a to, čeho jsou schopny mě nikdy nepřestane překvapovat. Od té doby, co učím matematiku podle pana profesora </a:t>
            </a:r>
            <a:r>
              <a:rPr lang="cs-CZ" dirty="0" err="1" smtClean="0">
                <a:latin typeface="Calibri" pitchFamily="34" charset="0"/>
                <a:cs typeface="Calibri" pitchFamily="34" charset="0"/>
              </a:rPr>
              <a:t>Hejného</a:t>
            </a:r>
            <a:r>
              <a:rPr lang="cs-CZ" dirty="0" smtClean="0">
                <a:latin typeface="Calibri" pitchFamily="34" charset="0"/>
                <a:cs typeface="Calibri" pitchFamily="34" charset="0"/>
              </a:rPr>
              <a:t>, učím ráda i ji. Když jsem byla malá, tak mě bavila čeština, hlavně literatura a psaní slohů, přírodověda a samozřejmě </a:t>
            </a:r>
            <a:r>
              <a:rPr lang="cs-CZ" dirty="0" err="1" smtClean="0">
                <a:latin typeface="Calibri" pitchFamily="34" charset="0"/>
                <a:cs typeface="Calibri" pitchFamily="34" charset="0"/>
              </a:rPr>
              <a:t>výtvarka</a:t>
            </a:r>
            <a:r>
              <a:rPr lang="cs-CZ" dirty="0" smtClean="0">
                <a:latin typeface="Calibri" pitchFamily="34" charset="0"/>
                <a:cs typeface="Calibri" pitchFamily="34" charset="0"/>
              </a:rPr>
              <a:t>. Neměla jsem ráda matematiku, fyziku a chemii. Na vysoké škole mě bavila dramatická výchova.</a:t>
            </a:r>
          </a:p>
          <a:p>
            <a:pPr algn="just"/>
            <a:r>
              <a:rPr lang="cs-CZ" dirty="0" smtClean="0">
                <a:latin typeface="Calibri" pitchFamily="34" charset="0"/>
                <a:cs typeface="Calibri" pitchFamily="34" charset="0"/>
              </a:rPr>
              <a:t/>
            </a:r>
            <a:br>
              <a:rPr lang="cs-CZ" dirty="0" smtClean="0">
                <a:latin typeface="Calibri" pitchFamily="34" charset="0"/>
                <a:cs typeface="Calibri" pitchFamily="34" charset="0"/>
              </a:rPr>
            </a:br>
            <a:endParaRPr lang="cs-CZ" dirty="0" smtClean="0">
              <a:latin typeface="Calibri" pitchFamily="34" charset="0"/>
              <a:cs typeface="Calibri" pitchFamily="34" charset="0"/>
            </a:endParaRPr>
          </a:p>
          <a:p>
            <a:pPr algn="r"/>
            <a:r>
              <a:rPr lang="cs-CZ" dirty="0" smtClean="0">
                <a:latin typeface="Calibri" pitchFamily="34" charset="0"/>
                <a:cs typeface="Calibri" pitchFamily="34" charset="0"/>
              </a:rPr>
              <a:t> Napsaly: </a:t>
            </a:r>
            <a:r>
              <a:rPr lang="cs-CZ" dirty="0" err="1" smtClean="0">
                <a:latin typeface="Calibri" pitchFamily="34" charset="0"/>
                <a:cs typeface="Calibri" pitchFamily="34" charset="0"/>
              </a:rPr>
              <a:t>Ami</a:t>
            </a:r>
            <a:r>
              <a:rPr lang="cs-CZ" dirty="0" smtClean="0">
                <a:latin typeface="Calibri" pitchFamily="34" charset="0"/>
                <a:cs typeface="Calibri" pitchFamily="34" charset="0"/>
              </a:rPr>
              <a:t> </a:t>
            </a:r>
            <a:r>
              <a:rPr lang="cs-CZ" dirty="0" err="1" smtClean="0">
                <a:latin typeface="Calibri" pitchFamily="34" charset="0"/>
                <a:cs typeface="Calibri" pitchFamily="34" charset="0"/>
              </a:rPr>
              <a:t>Pernikářová</a:t>
            </a:r>
            <a:r>
              <a:rPr lang="cs-CZ" dirty="0" smtClean="0">
                <a:latin typeface="Calibri" pitchFamily="34" charset="0"/>
                <a:cs typeface="Calibri" pitchFamily="34" charset="0"/>
              </a:rPr>
              <a:t> a </a:t>
            </a:r>
            <a:r>
              <a:rPr lang="cs-CZ" dirty="0" err="1" smtClean="0">
                <a:latin typeface="Calibri" pitchFamily="34" charset="0"/>
                <a:cs typeface="Calibri" pitchFamily="34" charset="0"/>
              </a:rPr>
              <a:t>Naty</a:t>
            </a:r>
            <a:r>
              <a:rPr lang="cs-CZ" dirty="0" smtClean="0">
                <a:latin typeface="Calibri" pitchFamily="34" charset="0"/>
                <a:cs typeface="Calibri" pitchFamily="34" charset="0"/>
              </a:rPr>
              <a:t> Veselá</a:t>
            </a:r>
          </a:p>
          <a:p>
            <a:pPr algn="just"/>
            <a:endParaRPr lang="cs-CZ" dirty="0" smtClean="0">
              <a:latin typeface="Calibri" pitchFamily="34" charset="0"/>
              <a:cs typeface="Calibri" pitchFamily="34" charset="0"/>
            </a:endParaRPr>
          </a:p>
          <a:p>
            <a:endParaRPr lang="cs-CZ" dirty="0" smtClean="0">
              <a:latin typeface="Calibri" pitchFamily="34" charset="0"/>
              <a:cs typeface="Calibri" pitchFamily="34" charset="0"/>
            </a:endParaRPr>
          </a:p>
          <a:p>
            <a:pPr algn="just"/>
            <a:endParaRPr lang="cs-CZ" dirty="0" smtClean="0">
              <a:latin typeface="Calibri" pitchFamily="34" charset="0"/>
              <a:cs typeface="Calibri" pitchFamily="34" charset="0"/>
            </a:endParaRPr>
          </a:p>
          <a:p>
            <a:endParaRPr lang="cs-CZ" dirty="0">
              <a:latin typeface="Calibri" pitchFamily="34" charset="0"/>
              <a:cs typeface="Calibri" pitchFamily="34" charset="0"/>
            </a:endParaRPr>
          </a:p>
        </p:txBody>
      </p:sp>
      <p:pic>
        <p:nvPicPr>
          <p:cNvPr id="7" name="Obrázek 3" descr="lidu hruškova.jpg"/>
          <p:cNvPicPr/>
          <p:nvPr/>
        </p:nvPicPr>
        <p:blipFill>
          <a:blip r:embed="rId2" cstate="print"/>
          <a:stretch>
            <a:fillRect/>
          </a:stretch>
        </p:blipFill>
        <p:spPr>
          <a:xfrm>
            <a:off x="1884784" y="4497355"/>
            <a:ext cx="3041779" cy="34523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ovéPole 7"/>
          <p:cNvSpPr txBox="1"/>
          <p:nvPr/>
        </p:nvSpPr>
        <p:spPr>
          <a:xfrm>
            <a:off x="4450702" y="8528180"/>
            <a:ext cx="4814596" cy="369332"/>
          </a:xfrm>
          <a:prstGeom prst="rect">
            <a:avLst/>
          </a:prstGeom>
          <a:noFill/>
        </p:spPr>
        <p:txBody>
          <a:bodyPr wrap="square" rtlCol="0">
            <a:spAutoFit/>
          </a:bodyPr>
          <a:lstStyle/>
          <a:p>
            <a:r>
              <a:rPr lang="cs-CZ" dirty="0" smtClean="0">
                <a:latin typeface="Calibri" pitchFamily="34" charset="0"/>
                <a:cs typeface="Calibri" pitchFamily="34" charset="0"/>
              </a:rPr>
              <a:t>Foto: René Svoboda</a:t>
            </a:r>
            <a:endParaRPr lang="cs-CZ" dirty="0">
              <a:latin typeface="Calibri" pitchFamily="34" charset="0"/>
              <a:cs typeface="Calibri" pitchFamily="34" charset="0"/>
            </a:endParaRPr>
          </a:p>
        </p:txBody>
      </p:sp>
    </p:spTree>
    <p:extLst>
      <p:ext uri="{BB962C8B-B14F-4D97-AF65-F5344CB8AC3E}">
        <p14:creationId xmlns="" xmlns:p14="http://schemas.microsoft.com/office/powerpoint/2010/main" val="923236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679339"/>
            <a:ext cx="184731"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cs-CZ"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cs-CZ"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cs-CZ"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cs-CZ" sz="1400" dirty="0" smtClean="0">
              <a:latin typeface="Calibri" pitchFamily="34" charset="0"/>
              <a:ea typeface="Calibri" pitchFamily="34" charset="0"/>
              <a:cs typeface="Times New Roman" pitchFamily="18" charset="0"/>
            </a:endParaRPr>
          </a:p>
        </p:txBody>
      </p:sp>
      <p:sp>
        <p:nvSpPr>
          <p:cNvPr id="5" name="TextovéPole 4"/>
          <p:cNvSpPr txBox="1"/>
          <p:nvPr/>
        </p:nvSpPr>
        <p:spPr>
          <a:xfrm>
            <a:off x="1513115" y="654131"/>
            <a:ext cx="4125686" cy="646331"/>
          </a:xfrm>
          <a:prstGeom prst="rect">
            <a:avLst/>
          </a:prstGeom>
          <a:noFill/>
        </p:spPr>
        <p:txBody>
          <a:bodyPr wrap="square" rtlCol="0">
            <a:spAutoFit/>
          </a:bodyPr>
          <a:lstStyle/>
          <a:p>
            <a:pPr lvl="0" fontAlgn="base">
              <a:spcBef>
                <a:spcPct val="0"/>
              </a:spcBef>
              <a:spcAft>
                <a:spcPct val="0"/>
              </a:spcAft>
            </a:pPr>
            <a:endParaRPr lang="cs-CZ" dirty="0" smtClean="0">
              <a:latin typeface="Calibri" pitchFamily="34" charset="0"/>
              <a:ea typeface="Calibri" pitchFamily="34" charset="0"/>
              <a:cs typeface="Times New Roman" pitchFamily="18" charset="0"/>
            </a:endParaRPr>
          </a:p>
          <a:p>
            <a:endParaRPr lang="cs-CZ" dirty="0"/>
          </a:p>
        </p:txBody>
      </p:sp>
      <p:sp>
        <p:nvSpPr>
          <p:cNvPr id="6" name="TextovéPole 5"/>
          <p:cNvSpPr txBox="1"/>
          <p:nvPr/>
        </p:nvSpPr>
        <p:spPr>
          <a:xfrm>
            <a:off x="2570017" y="292608"/>
            <a:ext cx="3026229" cy="461665"/>
          </a:xfrm>
          <a:prstGeom prst="rect">
            <a:avLst/>
          </a:prstGeom>
          <a:noFill/>
        </p:spPr>
        <p:txBody>
          <a:bodyPr wrap="square" rtlCol="0">
            <a:spAutoFit/>
          </a:bodyPr>
          <a:lstStyle/>
          <a:p>
            <a:r>
              <a:rPr lang="cs-CZ" sz="2400" b="1" dirty="0" smtClean="0">
                <a:latin typeface="Calibri" pitchFamily="34" charset="0"/>
                <a:cs typeface="Calibri" pitchFamily="34" charset="0"/>
              </a:rPr>
              <a:t>KŘÍŽOVKA</a:t>
            </a:r>
            <a:endParaRPr lang="cs-CZ" sz="2400" b="1" dirty="0">
              <a:latin typeface="Calibri" pitchFamily="34" charset="0"/>
              <a:cs typeface="Calibri" pitchFamily="34" charset="0"/>
            </a:endParaRPr>
          </a:p>
        </p:txBody>
      </p:sp>
      <p:pic>
        <p:nvPicPr>
          <p:cNvPr id="16386" name="Picture 2"/>
          <p:cNvPicPr>
            <a:picLocks noChangeAspect="1" noChangeArrowheads="1"/>
          </p:cNvPicPr>
          <p:nvPr/>
        </p:nvPicPr>
        <p:blipFill>
          <a:blip r:embed="rId2" cstate="print"/>
          <a:srcRect/>
          <a:stretch>
            <a:fillRect/>
          </a:stretch>
        </p:blipFill>
        <p:spPr bwMode="auto">
          <a:xfrm rot="5400000">
            <a:off x="-990893" y="2282856"/>
            <a:ext cx="8617147" cy="5739623"/>
          </a:xfrm>
          <a:prstGeom prst="rect">
            <a:avLst/>
          </a:prstGeom>
          <a:noFill/>
          <a:ln w="9525">
            <a:noFill/>
            <a:miter lim="800000"/>
            <a:headEnd/>
            <a:tailEnd/>
          </a:ln>
        </p:spPr>
      </p:pic>
      <p:sp>
        <p:nvSpPr>
          <p:cNvPr id="8" name="TextovéPole 7"/>
          <p:cNvSpPr txBox="1"/>
          <p:nvPr/>
        </p:nvSpPr>
        <p:spPr>
          <a:xfrm>
            <a:off x="3872205" y="8509519"/>
            <a:ext cx="2985795" cy="369332"/>
          </a:xfrm>
          <a:prstGeom prst="rect">
            <a:avLst/>
          </a:prstGeom>
          <a:noFill/>
        </p:spPr>
        <p:txBody>
          <a:bodyPr wrap="square" rtlCol="0">
            <a:spAutoFit/>
          </a:bodyPr>
          <a:lstStyle/>
          <a:p>
            <a:r>
              <a:rPr lang="cs-CZ" dirty="0" smtClean="0">
                <a:latin typeface="Calibri" pitchFamily="34" charset="0"/>
                <a:cs typeface="Calibri" pitchFamily="34" charset="0"/>
              </a:rPr>
              <a:t>Vytvořila: Natálka Veselá</a:t>
            </a:r>
            <a:endParaRPr lang="cs-CZ" dirty="0">
              <a:latin typeface="Calibri" pitchFamily="34" charset="0"/>
              <a:cs typeface="Calibri"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679339"/>
            <a:ext cx="184731"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cs-CZ"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cs-CZ"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cs-CZ" sz="1400"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cs-CZ" sz="1400" dirty="0" smtClean="0">
              <a:latin typeface="Calibri" pitchFamily="34" charset="0"/>
              <a:ea typeface="Calibri" pitchFamily="34" charset="0"/>
              <a:cs typeface="Times New Roman" pitchFamily="18" charset="0"/>
            </a:endParaRPr>
          </a:p>
        </p:txBody>
      </p:sp>
      <p:sp>
        <p:nvSpPr>
          <p:cNvPr id="5" name="TextovéPole 4"/>
          <p:cNvSpPr txBox="1"/>
          <p:nvPr/>
        </p:nvSpPr>
        <p:spPr>
          <a:xfrm>
            <a:off x="1513115" y="654131"/>
            <a:ext cx="4125686" cy="646331"/>
          </a:xfrm>
          <a:prstGeom prst="rect">
            <a:avLst/>
          </a:prstGeom>
          <a:noFill/>
        </p:spPr>
        <p:txBody>
          <a:bodyPr wrap="square" rtlCol="0">
            <a:spAutoFit/>
          </a:bodyPr>
          <a:lstStyle/>
          <a:p>
            <a:pPr lvl="0" fontAlgn="base">
              <a:spcBef>
                <a:spcPct val="0"/>
              </a:spcBef>
              <a:spcAft>
                <a:spcPct val="0"/>
              </a:spcAft>
            </a:pPr>
            <a:endParaRPr lang="cs-CZ" dirty="0" smtClean="0">
              <a:latin typeface="Calibri" pitchFamily="34" charset="0"/>
              <a:ea typeface="Calibri" pitchFamily="34" charset="0"/>
              <a:cs typeface="Times New Roman" pitchFamily="18" charset="0"/>
            </a:endParaRPr>
          </a:p>
          <a:p>
            <a:endParaRPr lang="cs-CZ" dirty="0"/>
          </a:p>
        </p:txBody>
      </p:sp>
      <p:sp>
        <p:nvSpPr>
          <p:cNvPr id="6" name="TextovéPole 5"/>
          <p:cNvSpPr txBox="1"/>
          <p:nvPr/>
        </p:nvSpPr>
        <p:spPr>
          <a:xfrm>
            <a:off x="2570017" y="292608"/>
            <a:ext cx="3026229" cy="461665"/>
          </a:xfrm>
          <a:prstGeom prst="rect">
            <a:avLst/>
          </a:prstGeom>
          <a:noFill/>
        </p:spPr>
        <p:txBody>
          <a:bodyPr wrap="square" rtlCol="0">
            <a:spAutoFit/>
          </a:bodyPr>
          <a:lstStyle/>
          <a:p>
            <a:r>
              <a:rPr lang="cs-CZ" sz="2400" b="1" dirty="0" smtClean="0">
                <a:latin typeface="Calibri" pitchFamily="34" charset="0"/>
                <a:cs typeface="Calibri" pitchFamily="34" charset="0"/>
              </a:rPr>
              <a:t>VÁNOČNÍ LUŠTĚNKA</a:t>
            </a:r>
            <a:endParaRPr lang="cs-CZ" sz="2400" b="1" dirty="0">
              <a:latin typeface="Calibri" pitchFamily="34" charset="0"/>
              <a:cs typeface="Calibri" pitchFamily="34" charset="0"/>
            </a:endParaRPr>
          </a:p>
        </p:txBody>
      </p:sp>
      <p:sp>
        <p:nvSpPr>
          <p:cNvPr id="8" name="TextovéPole 7"/>
          <p:cNvSpPr txBox="1"/>
          <p:nvPr/>
        </p:nvSpPr>
        <p:spPr>
          <a:xfrm>
            <a:off x="2537926" y="8774668"/>
            <a:ext cx="4637315" cy="369332"/>
          </a:xfrm>
          <a:prstGeom prst="rect">
            <a:avLst/>
          </a:prstGeom>
          <a:noFill/>
        </p:spPr>
        <p:txBody>
          <a:bodyPr wrap="square" rtlCol="0">
            <a:spAutoFit/>
          </a:bodyPr>
          <a:lstStyle/>
          <a:p>
            <a:r>
              <a:rPr lang="cs-CZ" dirty="0" smtClean="0">
                <a:latin typeface="Calibri" pitchFamily="34" charset="0"/>
                <a:cs typeface="Calibri" pitchFamily="34" charset="0"/>
              </a:rPr>
              <a:t>Vytvořila: Eliška </a:t>
            </a:r>
            <a:r>
              <a:rPr lang="cs-CZ" dirty="0" err="1" smtClean="0">
                <a:latin typeface="Calibri" pitchFamily="34" charset="0"/>
                <a:cs typeface="Calibri" pitchFamily="34" charset="0"/>
              </a:rPr>
              <a:t>Hříbalová</a:t>
            </a:r>
            <a:r>
              <a:rPr lang="cs-CZ" dirty="0" smtClean="0">
                <a:latin typeface="Calibri" pitchFamily="34" charset="0"/>
                <a:cs typeface="Calibri" pitchFamily="34" charset="0"/>
              </a:rPr>
              <a:t>, </a:t>
            </a:r>
            <a:r>
              <a:rPr lang="cs-CZ" dirty="0" err="1" smtClean="0">
                <a:latin typeface="Calibri" pitchFamily="34" charset="0"/>
                <a:cs typeface="Calibri" pitchFamily="34" charset="0"/>
              </a:rPr>
              <a:t>Domi</a:t>
            </a:r>
            <a:r>
              <a:rPr lang="cs-CZ" dirty="0" smtClean="0">
                <a:latin typeface="Calibri" pitchFamily="34" charset="0"/>
                <a:cs typeface="Calibri" pitchFamily="34" charset="0"/>
              </a:rPr>
              <a:t> Navrátilová</a:t>
            </a:r>
            <a:endParaRPr lang="cs-CZ" dirty="0">
              <a:latin typeface="Calibri" pitchFamily="34" charset="0"/>
              <a:cs typeface="Calibri" pitchFamily="34" charset="0"/>
            </a:endParaRPr>
          </a:p>
        </p:txBody>
      </p:sp>
      <p:pic>
        <p:nvPicPr>
          <p:cNvPr id="41987" name="Picture 3"/>
          <p:cNvPicPr>
            <a:picLocks noChangeAspect="1" noChangeArrowheads="1"/>
          </p:cNvPicPr>
          <p:nvPr/>
        </p:nvPicPr>
        <p:blipFill>
          <a:blip r:embed="rId2" cstate="print"/>
          <a:srcRect/>
          <a:stretch>
            <a:fillRect/>
          </a:stretch>
        </p:blipFill>
        <p:spPr bwMode="auto">
          <a:xfrm rot="5400000">
            <a:off x="-635854" y="1363644"/>
            <a:ext cx="8136291" cy="686458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167003" y="201310"/>
            <a:ext cx="4359058" cy="3231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smtClean="0">
                <a:ln>
                  <a:noFill/>
                </a:ln>
                <a:effectLst/>
                <a:latin typeface="Calibri" panose="020F0502020204030204" pitchFamily="34" charset="0"/>
                <a:ea typeface="Calibri" panose="020F0502020204030204" pitchFamily="34" charset="0"/>
                <a:cs typeface="Calibri" panose="020F0502020204030204" pitchFamily="34" charset="0"/>
              </a:rPr>
              <a:t>REDAKČNÍ</a:t>
            </a:r>
            <a:r>
              <a:rPr kumimoji="0" lang="cs-CZ" altLang="cs-CZ" sz="2400" b="1" i="0" u="none" strike="noStrike" cap="none" normalizeH="0" dirty="0" smtClean="0">
                <a:ln>
                  <a:noFill/>
                </a:ln>
                <a:effectLst/>
                <a:latin typeface="Calibri" panose="020F0502020204030204" pitchFamily="34" charset="0"/>
                <a:ea typeface="Calibri" panose="020F0502020204030204" pitchFamily="34" charset="0"/>
                <a:cs typeface="Calibri" panose="020F0502020204030204" pitchFamily="34" charset="0"/>
              </a:rPr>
              <a:t>  RADA</a:t>
            </a:r>
            <a:r>
              <a:rPr kumimoji="0" lang="cs-CZ" altLang="cs-CZ" sz="2400" b="1" i="0" u="none" strike="noStrike" cap="none" normalizeH="0" baseline="0" dirty="0" smtClean="0">
                <a:ln>
                  <a:noFill/>
                </a:ln>
                <a:effectLst/>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cs-CZ" altLang="cs-CZ"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Tonda </a:t>
            </a:r>
            <a:r>
              <a:rPr kumimoji="0" lang="cs-CZ" altLang="cs-CZ" sz="2000" b="1"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Vavřička</a:t>
            </a:r>
            <a:endParaRPr kumimoji="0" lang="cs-CZ" altLang="cs-CZ"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b="1" dirty="0" smtClean="0">
                <a:latin typeface="Calibri" panose="020F0502020204030204" pitchFamily="34" charset="0"/>
                <a:ea typeface="Calibri" panose="020F0502020204030204" pitchFamily="34" charset="0"/>
                <a:cs typeface="Calibri" panose="020F0502020204030204" pitchFamily="34" charset="0"/>
              </a:rPr>
              <a:t>Amálka </a:t>
            </a:r>
            <a:r>
              <a:rPr lang="cs-CZ" altLang="cs-CZ" sz="2000" b="1" dirty="0" err="1" smtClean="0">
                <a:latin typeface="Calibri" panose="020F0502020204030204" pitchFamily="34" charset="0"/>
                <a:ea typeface="Calibri" panose="020F0502020204030204" pitchFamily="34" charset="0"/>
                <a:cs typeface="Calibri" panose="020F0502020204030204" pitchFamily="34" charset="0"/>
              </a:rPr>
              <a:t>Pernikářová</a:t>
            </a:r>
            <a:endParaRPr lang="cs-CZ" altLang="cs-CZ" sz="2000" b="1" dirty="0" smtClean="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Filda</a:t>
            </a:r>
            <a:r>
              <a:rPr kumimoji="0" lang="cs-CZ" altLang="cs-CZ"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cs-CZ" altLang="cs-CZ" sz="2000" b="1"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Lanc</a:t>
            </a:r>
            <a:endParaRPr kumimoji="0" lang="cs-CZ" altLang="cs-CZ"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b="1" dirty="0" smtClean="0">
                <a:latin typeface="Calibri" panose="020F0502020204030204" pitchFamily="34" charset="0"/>
                <a:ea typeface="Calibri" panose="020F0502020204030204" pitchFamily="34" charset="0"/>
                <a:cs typeface="Calibri" panose="020F0502020204030204" pitchFamily="34" charset="0"/>
              </a:rPr>
              <a:t>Tom Kubín</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Natálka</a:t>
            </a:r>
            <a:r>
              <a:rPr kumimoji="0" lang="cs-CZ" altLang="cs-CZ" sz="2000" b="1"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Veselá</a:t>
            </a: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b="1" baseline="0" dirty="0" err="1" smtClean="0">
                <a:latin typeface="Calibri" panose="020F0502020204030204" pitchFamily="34" charset="0"/>
                <a:ea typeface="Calibri" panose="020F0502020204030204" pitchFamily="34" charset="0"/>
                <a:cs typeface="Calibri" panose="020F0502020204030204" pitchFamily="34" charset="0"/>
              </a:rPr>
              <a:t>Domča</a:t>
            </a:r>
            <a:r>
              <a:rPr lang="cs-CZ" altLang="cs-CZ" sz="2000" b="1" dirty="0" smtClean="0">
                <a:latin typeface="Calibri" panose="020F0502020204030204" pitchFamily="34" charset="0"/>
                <a:ea typeface="Calibri" panose="020F0502020204030204" pitchFamily="34" charset="0"/>
                <a:cs typeface="Calibri" panose="020F0502020204030204" pitchFamily="34" charset="0"/>
              </a:rPr>
              <a:t> Navrátilová</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Eliška</a:t>
            </a:r>
            <a:r>
              <a:rPr kumimoji="0" lang="cs-CZ" altLang="cs-CZ" sz="2000" b="1"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cs-CZ" altLang="cs-CZ" sz="2000" b="1" i="0" u="none" strike="noStrike" cap="none" normalizeH="0" dirty="0" err="1"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Hříbalová</a:t>
            </a:r>
            <a:endParaRPr kumimoji="0" lang="cs-CZ" altLang="cs-CZ" sz="2000" b="1"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b="1" baseline="0" dirty="0" smtClean="0">
                <a:latin typeface="Calibri" panose="020F0502020204030204" pitchFamily="34" charset="0"/>
                <a:ea typeface="Calibri" panose="020F0502020204030204" pitchFamily="34" charset="0"/>
                <a:cs typeface="Calibri" panose="020F0502020204030204" pitchFamily="34" charset="0"/>
              </a:rPr>
              <a:t>Lucinka</a:t>
            </a:r>
            <a:r>
              <a:rPr lang="cs-CZ" altLang="cs-CZ" sz="2000" b="1" dirty="0" smtClean="0">
                <a:latin typeface="Calibri" panose="020F0502020204030204" pitchFamily="34" charset="0"/>
                <a:ea typeface="Calibri" panose="020F0502020204030204" pitchFamily="34" charset="0"/>
                <a:cs typeface="Calibri" panose="020F0502020204030204" pitchFamily="34" charset="0"/>
              </a:rPr>
              <a:t> Kopřivová</a:t>
            </a:r>
            <a:endParaRPr kumimoji="0" lang="cs-CZ" altLang="cs-CZ"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ovéPole 6"/>
          <p:cNvSpPr txBox="1"/>
          <p:nvPr/>
        </p:nvSpPr>
        <p:spPr>
          <a:xfrm>
            <a:off x="3699164" y="8774668"/>
            <a:ext cx="2805545" cy="369332"/>
          </a:xfrm>
          <a:prstGeom prst="rect">
            <a:avLst/>
          </a:prstGeom>
          <a:noFill/>
        </p:spPr>
        <p:txBody>
          <a:bodyPr wrap="square" rtlCol="0">
            <a:spAutoFit/>
          </a:bodyPr>
          <a:lstStyle/>
          <a:p>
            <a:r>
              <a:rPr lang="cs-CZ" dirty="0" smtClean="0">
                <a:latin typeface="Calibri" pitchFamily="34" charset="0"/>
              </a:rPr>
              <a:t>Foto: Ludmila Hrušková</a:t>
            </a:r>
            <a:endParaRPr lang="cs-CZ" dirty="0">
              <a:latin typeface="Calibri"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1402297" y="3531108"/>
            <a:ext cx="3919155" cy="5247132"/>
          </a:xfrm>
          <a:prstGeom prst="rect">
            <a:avLst/>
          </a:prstGeom>
          <a:noFill/>
          <a:ln w="9525">
            <a:noFill/>
            <a:miter lim="800000"/>
            <a:headEnd/>
            <a:tailEnd/>
          </a:ln>
        </p:spPr>
      </p:pic>
    </p:spTree>
    <p:extLst>
      <p:ext uri="{BB962C8B-B14F-4D97-AF65-F5344CB8AC3E}">
        <p14:creationId xmlns="" xmlns:p14="http://schemas.microsoft.com/office/powerpoint/2010/main" val="3501758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1863644" y="402391"/>
            <a:ext cx="3590335" cy="461665"/>
          </a:xfrm>
          <a:prstGeom prst="rect">
            <a:avLst/>
          </a:prstGeom>
          <a:noFill/>
        </p:spPr>
        <p:txBody>
          <a:bodyPr wrap="square" rtlCol="0">
            <a:spAutoFit/>
          </a:bodyPr>
          <a:lstStyle/>
          <a:p>
            <a:pPr algn="ctr"/>
            <a:r>
              <a:rPr lang="cs-CZ" sz="2400" b="1" dirty="0" smtClean="0"/>
              <a:t>VTIPY</a:t>
            </a:r>
          </a:p>
        </p:txBody>
      </p:sp>
      <p:sp>
        <p:nvSpPr>
          <p:cNvPr id="5" name="TextovéPole 4"/>
          <p:cNvSpPr txBox="1"/>
          <p:nvPr/>
        </p:nvSpPr>
        <p:spPr>
          <a:xfrm>
            <a:off x="270164" y="715435"/>
            <a:ext cx="6338454" cy="2031325"/>
          </a:xfrm>
          <a:prstGeom prst="rect">
            <a:avLst/>
          </a:prstGeom>
          <a:noFill/>
        </p:spPr>
        <p:txBody>
          <a:bodyPr wrap="square" rtlCol="0">
            <a:spAutoFit/>
          </a:bodyPr>
          <a:lstStyle/>
          <a:p>
            <a:r>
              <a:rPr lang="cs-CZ" dirty="0" smtClean="0"/>
              <a:t> </a:t>
            </a:r>
            <a:endParaRPr lang="cs-CZ" dirty="0" smtClean="0">
              <a:latin typeface="Calibri" pitchFamily="34" charset="0"/>
            </a:endParaRPr>
          </a:p>
          <a:p>
            <a:endParaRPr lang="cs-CZ" dirty="0" smtClean="0">
              <a:latin typeface="Calibri" pitchFamily="34" charset="0"/>
            </a:endParaRPr>
          </a:p>
          <a:p>
            <a:endParaRPr lang="cs-CZ" dirty="0" smtClean="0">
              <a:latin typeface="Calibri" pitchFamily="34" charset="0"/>
            </a:endParaRPr>
          </a:p>
          <a:p>
            <a:endParaRPr lang="cs-CZ" dirty="0" smtClean="0">
              <a:latin typeface="Calibri" pitchFamily="34" charset="0"/>
            </a:endParaRPr>
          </a:p>
          <a:p>
            <a:pPr algn="just"/>
            <a:endParaRPr lang="cs-CZ" dirty="0" smtClean="0">
              <a:latin typeface="Calibri" pitchFamily="34" charset="0"/>
            </a:endParaRPr>
          </a:p>
          <a:p>
            <a:r>
              <a:rPr lang="cs-CZ" dirty="0" smtClean="0">
                <a:latin typeface="Calibri" pitchFamily="34" charset="0"/>
                <a:cs typeface="Calibri" pitchFamily="34" charset="0"/>
              </a:rPr>
              <a:t>                           </a:t>
            </a:r>
          </a:p>
          <a:p>
            <a:r>
              <a:rPr lang="cs-CZ" dirty="0" smtClean="0">
                <a:latin typeface="Calibri" pitchFamily="34" charset="0"/>
                <a:cs typeface="Calibri" pitchFamily="34" charset="0"/>
              </a:rPr>
              <a:t>		</a:t>
            </a:r>
            <a:endParaRPr lang="cs-CZ" dirty="0">
              <a:latin typeface="Calibri" pitchFamily="34" charset="0"/>
              <a:cs typeface="Calibri" pitchFamily="34" charset="0"/>
            </a:endParaRPr>
          </a:p>
        </p:txBody>
      </p:sp>
      <p:sp>
        <p:nvSpPr>
          <p:cNvPr id="6" name="TextovéPole 5"/>
          <p:cNvSpPr txBox="1"/>
          <p:nvPr/>
        </p:nvSpPr>
        <p:spPr>
          <a:xfrm>
            <a:off x="475488" y="1133856"/>
            <a:ext cx="5961888" cy="4401205"/>
          </a:xfrm>
          <a:prstGeom prst="rect">
            <a:avLst/>
          </a:prstGeom>
          <a:noFill/>
        </p:spPr>
        <p:txBody>
          <a:bodyPr wrap="square" rtlCol="0">
            <a:spAutoFit/>
          </a:bodyPr>
          <a:lstStyle/>
          <a:p>
            <a:pPr lvl="0"/>
            <a:r>
              <a:rPr lang="cs-CZ" sz="2000" dirty="0" smtClean="0">
                <a:latin typeface="Calibri" pitchFamily="34" charset="0"/>
                <a:cs typeface="Calibri" pitchFamily="34" charset="0"/>
              </a:rPr>
              <a:t>Malý Adámek se ptá maminky: „Mami, to je pravda, že jsem se narodil o půlnoci?“ „Ano, Karlíčku.“ „Doufám, že jsem vás nevzbudil?!“</a:t>
            </a:r>
          </a:p>
          <a:p>
            <a:pPr lvl="0"/>
            <a:endParaRPr lang="cs-CZ" sz="2000" dirty="0" smtClean="0">
              <a:latin typeface="Calibri" pitchFamily="34" charset="0"/>
              <a:cs typeface="Calibri" pitchFamily="34" charset="0"/>
            </a:endParaRPr>
          </a:p>
          <a:p>
            <a:pPr lvl="0"/>
            <a:r>
              <a:rPr lang="cs-CZ" sz="2000" dirty="0" smtClean="0">
                <a:latin typeface="Calibri" pitchFamily="34" charset="0"/>
                <a:cs typeface="Calibri" pitchFamily="34" charset="0"/>
              </a:rPr>
              <a:t>Proč ptáci v zimě létají na jih? Protože je to lehčí, než kdyby tam šli pěšky. </a:t>
            </a:r>
          </a:p>
          <a:p>
            <a:pPr lvl="0"/>
            <a:endParaRPr lang="cs-CZ" sz="2000" dirty="0" smtClean="0">
              <a:latin typeface="Calibri" pitchFamily="34" charset="0"/>
              <a:cs typeface="Calibri" pitchFamily="34" charset="0"/>
            </a:endParaRPr>
          </a:p>
          <a:p>
            <a:pPr lvl="0"/>
            <a:r>
              <a:rPr lang="cs-CZ" sz="2000" dirty="0" smtClean="0">
                <a:latin typeface="Calibri" pitchFamily="34" charset="0"/>
                <a:cs typeface="Calibri" pitchFamily="34" charset="0"/>
              </a:rPr>
              <a:t>Proč mají gorily velké nosní dírky? Protože mají velké prsty!</a:t>
            </a:r>
          </a:p>
          <a:p>
            <a:pPr lvl="0"/>
            <a:endParaRPr lang="cs-CZ" sz="2000" dirty="0" smtClean="0">
              <a:latin typeface="Calibri" pitchFamily="34" charset="0"/>
              <a:cs typeface="Calibri" pitchFamily="34" charset="0"/>
            </a:endParaRPr>
          </a:p>
          <a:p>
            <a:r>
              <a:rPr lang="cs-CZ" sz="2000" dirty="0" smtClean="0">
                <a:latin typeface="Calibri" pitchFamily="34" charset="0"/>
                <a:cs typeface="Calibri" pitchFamily="34" charset="0"/>
              </a:rPr>
              <a:t>Napsali:Tonda Vařička a </a:t>
            </a:r>
            <a:r>
              <a:rPr lang="cs-CZ" sz="2000" dirty="0" err="1" smtClean="0">
                <a:latin typeface="Calibri" pitchFamily="34" charset="0"/>
                <a:cs typeface="Calibri" pitchFamily="34" charset="0"/>
              </a:rPr>
              <a:t>Filda</a:t>
            </a:r>
            <a:r>
              <a:rPr lang="cs-CZ" sz="2000" dirty="0" smtClean="0">
                <a:latin typeface="Calibri" pitchFamily="34" charset="0"/>
                <a:cs typeface="Calibri" pitchFamily="34" charset="0"/>
              </a:rPr>
              <a:t> </a:t>
            </a:r>
            <a:r>
              <a:rPr lang="cs-CZ" sz="2000" dirty="0" err="1" smtClean="0">
                <a:latin typeface="Calibri" pitchFamily="34" charset="0"/>
                <a:cs typeface="Calibri" pitchFamily="34" charset="0"/>
              </a:rPr>
              <a:t>Lanc</a:t>
            </a:r>
            <a:endParaRPr lang="cs-CZ" sz="2000" dirty="0" smtClean="0">
              <a:latin typeface="Calibri" pitchFamily="34" charset="0"/>
              <a:cs typeface="Calibri" pitchFamily="34" charset="0"/>
            </a:endParaRPr>
          </a:p>
          <a:p>
            <a:endParaRPr lang="cs-CZ" sz="2000" dirty="0" smtClean="0">
              <a:latin typeface="Calibri" pitchFamily="34" charset="0"/>
              <a:cs typeface="Calibri" pitchFamily="34" charset="0"/>
            </a:endParaRPr>
          </a:p>
          <a:p>
            <a:r>
              <a:rPr lang="cs-CZ" sz="2000" dirty="0" smtClean="0">
                <a:latin typeface="Calibri" pitchFamily="34" charset="0"/>
                <a:cs typeface="Calibri" pitchFamily="34" charset="0"/>
              </a:rPr>
              <a:t>Zdroj: http://www.popelky.</a:t>
            </a:r>
            <a:r>
              <a:rPr lang="cs-CZ" sz="2000" dirty="0" err="1" smtClean="0">
                <a:latin typeface="Calibri" pitchFamily="34" charset="0"/>
                <a:cs typeface="Calibri" pitchFamily="34" charset="0"/>
              </a:rPr>
              <a:t>cz</a:t>
            </a:r>
            <a:r>
              <a:rPr lang="cs-CZ" sz="2000" dirty="0" smtClean="0">
                <a:latin typeface="Calibri" pitchFamily="34" charset="0"/>
                <a:cs typeface="Calibri" pitchFamily="34" charset="0"/>
              </a:rPr>
              <a:t>/</a:t>
            </a:r>
            <a:r>
              <a:rPr lang="cs-CZ" sz="2000" dirty="0" err="1" smtClean="0">
                <a:latin typeface="Calibri" pitchFamily="34" charset="0"/>
                <a:cs typeface="Calibri" pitchFamily="34" charset="0"/>
              </a:rPr>
              <a:t>telo</a:t>
            </a:r>
            <a:r>
              <a:rPr lang="cs-CZ" sz="2000" dirty="0" smtClean="0">
                <a:latin typeface="Calibri" pitchFamily="34" charset="0"/>
                <a:cs typeface="Calibri" pitchFamily="34" charset="0"/>
              </a:rPr>
              <a:t>/zlomena-</a:t>
            </a:r>
            <a:r>
              <a:rPr lang="cs-CZ" sz="2000" dirty="0" err="1" smtClean="0">
                <a:latin typeface="Calibri" pitchFamily="34" charset="0"/>
                <a:cs typeface="Calibri" pitchFamily="34" charset="0"/>
              </a:rPr>
              <a:t>smichem.html</a:t>
            </a:r>
            <a:endParaRPr lang="cs-CZ" sz="2000" dirty="0">
              <a:latin typeface="Calibri" pitchFamily="34" charset="0"/>
              <a:cs typeface="Calibri" pitchFamily="34" charset="0"/>
            </a:endParaRPr>
          </a:p>
        </p:txBody>
      </p:sp>
      <p:pic>
        <p:nvPicPr>
          <p:cNvPr id="7" name="Picture 2" descr="6858ZTM.gif"/>
          <p:cNvPicPr>
            <a:picLocks noChangeAspect="1" noChangeArrowheads="1"/>
          </p:cNvPicPr>
          <p:nvPr/>
        </p:nvPicPr>
        <p:blipFill>
          <a:blip r:embed="rId2" cstate="print"/>
          <a:srcRect/>
          <a:stretch>
            <a:fillRect/>
          </a:stretch>
        </p:blipFill>
        <p:spPr bwMode="auto">
          <a:xfrm>
            <a:off x="2102373" y="5897091"/>
            <a:ext cx="2499486" cy="2243392"/>
          </a:xfrm>
          <a:prstGeom prst="rect">
            <a:avLst/>
          </a:prstGeom>
          <a:noFill/>
        </p:spPr>
      </p:pic>
    </p:spTree>
    <p:extLst>
      <p:ext uri="{BB962C8B-B14F-4D97-AF65-F5344CB8AC3E}">
        <p14:creationId xmlns="" xmlns:p14="http://schemas.microsoft.com/office/powerpoint/2010/main" val="36339418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ovéPole 5"/>
          <p:cNvSpPr txBox="1"/>
          <p:nvPr/>
        </p:nvSpPr>
        <p:spPr>
          <a:xfrm>
            <a:off x="243840" y="7114367"/>
            <a:ext cx="7419110" cy="2585323"/>
          </a:xfrm>
          <a:prstGeom prst="rect">
            <a:avLst/>
          </a:prstGeom>
          <a:noFill/>
        </p:spPr>
        <p:txBody>
          <a:bodyPr wrap="square" rtlCol="0">
            <a:spAutoFit/>
          </a:bodyPr>
          <a:lstStyle/>
          <a:p>
            <a:endParaRPr lang="cs-CZ" sz="2400" dirty="0" smtClean="0">
              <a:latin typeface="Calibri" pitchFamily="34" charset="0"/>
            </a:endParaRPr>
          </a:p>
          <a:p>
            <a:endParaRPr lang="cs-CZ" sz="2400" dirty="0" smtClean="0">
              <a:latin typeface="Calibri" pitchFamily="34" charset="0"/>
            </a:endParaRPr>
          </a:p>
          <a:p>
            <a:endParaRPr lang="cs-CZ" sz="2400" dirty="0" smtClean="0">
              <a:latin typeface="Calibri" pitchFamily="34" charset="0"/>
            </a:endParaRPr>
          </a:p>
          <a:p>
            <a:endParaRPr lang="cs-CZ" sz="2400" dirty="0" smtClean="0">
              <a:latin typeface="Calibri" pitchFamily="34" charset="0"/>
            </a:endParaRPr>
          </a:p>
          <a:p>
            <a:endParaRPr lang="cs-CZ" sz="2400" dirty="0" smtClean="0">
              <a:latin typeface="Calibri" pitchFamily="34" charset="0"/>
            </a:endParaRPr>
          </a:p>
          <a:p>
            <a:endParaRPr lang="cs-CZ" sz="2400" dirty="0" smtClean="0">
              <a:latin typeface="Calibri" pitchFamily="34" charset="0"/>
            </a:endParaRPr>
          </a:p>
          <a:p>
            <a:endParaRPr lang="cs-CZ" dirty="0"/>
          </a:p>
        </p:txBody>
      </p:sp>
      <p:sp>
        <p:nvSpPr>
          <p:cNvPr id="6146" name="AutoShape 2" descr="VÃ½sledek obrÃ¡zku pro senioÅ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9" name="TextovéPole 8"/>
          <p:cNvSpPr txBox="1"/>
          <p:nvPr/>
        </p:nvSpPr>
        <p:spPr>
          <a:xfrm>
            <a:off x="1660476" y="367999"/>
            <a:ext cx="4206240" cy="461665"/>
          </a:xfrm>
          <a:prstGeom prst="rect">
            <a:avLst/>
          </a:prstGeom>
          <a:noFill/>
        </p:spPr>
        <p:txBody>
          <a:bodyPr wrap="square" rtlCol="0">
            <a:spAutoFit/>
          </a:bodyPr>
          <a:lstStyle/>
          <a:p>
            <a:pPr algn="ctr"/>
            <a:r>
              <a:rPr lang="cs-CZ" sz="2400" b="1" dirty="0" smtClean="0">
                <a:latin typeface="Calibri" pitchFamily="34" charset="0"/>
                <a:cs typeface="Calibri" pitchFamily="34" charset="0"/>
              </a:rPr>
              <a:t>HALLOWEENSKÁ  PÍSNIČKA</a:t>
            </a:r>
            <a:endParaRPr lang="cs-CZ" sz="2400" b="1" dirty="0">
              <a:latin typeface="Calibri" pitchFamily="34" charset="0"/>
              <a:cs typeface="Calibri" pitchFamily="34" charset="0"/>
            </a:endParaRPr>
          </a:p>
        </p:txBody>
      </p:sp>
      <p:sp>
        <p:nvSpPr>
          <p:cNvPr id="10" name="TextovéPole 9"/>
          <p:cNvSpPr txBox="1"/>
          <p:nvPr/>
        </p:nvSpPr>
        <p:spPr>
          <a:xfrm>
            <a:off x="3639312" y="8485632"/>
            <a:ext cx="5303520" cy="400110"/>
          </a:xfrm>
          <a:prstGeom prst="rect">
            <a:avLst/>
          </a:prstGeom>
          <a:noFill/>
        </p:spPr>
        <p:txBody>
          <a:bodyPr wrap="square" rtlCol="0">
            <a:spAutoFit/>
          </a:bodyPr>
          <a:lstStyle/>
          <a:p>
            <a:r>
              <a:rPr lang="cs-CZ" sz="2000" dirty="0" smtClean="0">
                <a:latin typeface="Calibri" pitchFamily="34" charset="0"/>
                <a:cs typeface="Calibri" pitchFamily="34" charset="0"/>
              </a:rPr>
              <a:t>Napsala: </a:t>
            </a:r>
            <a:r>
              <a:rPr lang="cs-CZ" sz="2000" dirty="0" err="1" smtClean="0">
                <a:latin typeface="Calibri" pitchFamily="34" charset="0"/>
                <a:cs typeface="Calibri" pitchFamily="34" charset="0"/>
              </a:rPr>
              <a:t>Ami</a:t>
            </a:r>
            <a:r>
              <a:rPr lang="cs-CZ" sz="2000" dirty="0" smtClean="0">
                <a:latin typeface="Calibri" pitchFamily="34" charset="0"/>
                <a:cs typeface="Calibri" pitchFamily="34" charset="0"/>
              </a:rPr>
              <a:t> </a:t>
            </a:r>
            <a:r>
              <a:rPr lang="cs-CZ" sz="2000" dirty="0" err="1" smtClean="0">
                <a:latin typeface="Calibri" pitchFamily="34" charset="0"/>
                <a:cs typeface="Calibri" pitchFamily="34" charset="0"/>
              </a:rPr>
              <a:t>Pernikářová</a:t>
            </a:r>
            <a:endParaRPr lang="cs-CZ" sz="2000" dirty="0">
              <a:latin typeface="Calibri" pitchFamily="34" charset="0"/>
              <a:cs typeface="Calibri" pitchFamily="34" charset="0"/>
            </a:endParaRPr>
          </a:p>
        </p:txBody>
      </p:sp>
      <p:sp>
        <p:nvSpPr>
          <p:cNvPr id="11" name="TextovéPole 10"/>
          <p:cNvSpPr txBox="1"/>
          <p:nvPr/>
        </p:nvSpPr>
        <p:spPr>
          <a:xfrm>
            <a:off x="640080" y="1170432"/>
            <a:ext cx="5998464" cy="4370427"/>
          </a:xfrm>
          <a:prstGeom prst="rect">
            <a:avLst/>
          </a:prstGeom>
          <a:noFill/>
        </p:spPr>
        <p:txBody>
          <a:bodyPr wrap="square" rtlCol="0">
            <a:spAutoFit/>
          </a:bodyPr>
          <a:lstStyle/>
          <a:p>
            <a:r>
              <a:rPr lang="cs-CZ" sz="2000" dirty="0" smtClean="0">
                <a:latin typeface="Calibri" pitchFamily="34" charset="0"/>
                <a:cs typeface="Calibri" pitchFamily="34" charset="0"/>
              </a:rPr>
              <a:t>Spinkej, </a:t>
            </a:r>
            <a:r>
              <a:rPr lang="cs-CZ" sz="2000" dirty="0" err="1" smtClean="0">
                <a:latin typeface="Calibri" pitchFamily="34" charset="0"/>
                <a:cs typeface="Calibri" pitchFamily="34" charset="0"/>
              </a:rPr>
              <a:t>spinkej</a:t>
            </a:r>
            <a:r>
              <a:rPr lang="cs-CZ" sz="2000" dirty="0" smtClean="0">
                <a:latin typeface="Calibri" pitchFamily="34" charset="0"/>
                <a:cs typeface="Calibri" pitchFamily="34" charset="0"/>
              </a:rPr>
              <a:t> v hrobečku.</a:t>
            </a:r>
          </a:p>
          <a:p>
            <a:r>
              <a:rPr lang="cs-CZ" sz="2000" dirty="0" smtClean="0">
                <a:latin typeface="Calibri" pitchFamily="34" charset="0"/>
                <a:cs typeface="Calibri" pitchFamily="34" charset="0"/>
              </a:rPr>
              <a:t>Krev ti stříká z mozečku.</a:t>
            </a:r>
          </a:p>
          <a:p>
            <a:r>
              <a:rPr lang="cs-CZ" sz="2000" dirty="0" err="1" smtClean="0">
                <a:latin typeface="Calibri" pitchFamily="34" charset="0"/>
                <a:cs typeface="Calibri" pitchFamily="34" charset="0"/>
              </a:rPr>
              <a:t>Zombíci</a:t>
            </a:r>
            <a:r>
              <a:rPr lang="cs-CZ" sz="2000" dirty="0" smtClean="0">
                <a:latin typeface="Calibri" pitchFamily="34" charset="0"/>
                <a:cs typeface="Calibri" pitchFamily="34" charset="0"/>
              </a:rPr>
              <a:t> tě žvýkají.</a:t>
            </a:r>
          </a:p>
          <a:p>
            <a:r>
              <a:rPr lang="cs-CZ" sz="2000" dirty="0" smtClean="0">
                <a:latin typeface="Calibri" pitchFamily="34" charset="0"/>
                <a:cs typeface="Calibri" pitchFamily="34" charset="0"/>
              </a:rPr>
              <a:t>S tvým tělem ti smýkají.</a:t>
            </a:r>
          </a:p>
          <a:p>
            <a:r>
              <a:rPr lang="cs-CZ" sz="2000" dirty="0" smtClean="0">
                <a:latin typeface="Calibri" pitchFamily="34" charset="0"/>
                <a:cs typeface="Calibri" pitchFamily="34" charset="0"/>
              </a:rPr>
              <a:t>Spinkej, </a:t>
            </a:r>
            <a:r>
              <a:rPr lang="cs-CZ" sz="2000" dirty="0" err="1" smtClean="0">
                <a:latin typeface="Calibri" pitchFamily="34" charset="0"/>
                <a:cs typeface="Calibri" pitchFamily="34" charset="0"/>
              </a:rPr>
              <a:t>spinkej</a:t>
            </a:r>
            <a:r>
              <a:rPr lang="cs-CZ" sz="2000" dirty="0" smtClean="0">
                <a:latin typeface="Calibri" pitchFamily="34" charset="0"/>
                <a:cs typeface="Calibri" pitchFamily="34" charset="0"/>
              </a:rPr>
              <a:t> teď už víš,</a:t>
            </a:r>
          </a:p>
          <a:p>
            <a:r>
              <a:rPr lang="cs-CZ" sz="2000" dirty="0" smtClean="0">
                <a:latin typeface="Calibri" pitchFamily="34" charset="0"/>
                <a:cs typeface="Calibri" pitchFamily="34" charset="0"/>
              </a:rPr>
              <a:t>že se nikdy nevzbudíš.</a:t>
            </a:r>
          </a:p>
          <a:p>
            <a:endParaRPr lang="cs-CZ" sz="2000" dirty="0" smtClean="0">
              <a:latin typeface="Calibri" pitchFamily="34" charset="0"/>
              <a:cs typeface="Calibri" pitchFamily="34" charset="0"/>
            </a:endParaRPr>
          </a:p>
          <a:p>
            <a:r>
              <a:rPr lang="cs-CZ" sz="2000" dirty="0" smtClean="0">
                <a:latin typeface="Calibri" pitchFamily="34" charset="0"/>
                <a:cs typeface="Calibri" pitchFamily="34" charset="0"/>
              </a:rPr>
              <a:t>Zdroj obrázku: </a:t>
            </a:r>
            <a:r>
              <a:rPr lang="cs-CZ" sz="2000" u="sng" dirty="0" smtClean="0">
                <a:latin typeface="Calibri" pitchFamily="34" charset="0"/>
                <a:cs typeface="Calibri" pitchFamily="34" charset="0"/>
              </a:rPr>
              <a:t>http://simina2.blog.cz/1010/</a:t>
            </a:r>
            <a:r>
              <a:rPr lang="cs-CZ" sz="2000" u="sng" dirty="0" err="1" smtClean="0">
                <a:latin typeface="Calibri" pitchFamily="34" charset="0"/>
                <a:cs typeface="Calibri" pitchFamily="34" charset="0"/>
              </a:rPr>
              <a:t>halloween</a:t>
            </a:r>
            <a:r>
              <a:rPr lang="cs-CZ" sz="2000" u="sng" dirty="0" smtClean="0">
                <a:latin typeface="Calibri" pitchFamily="34" charset="0"/>
                <a:cs typeface="Calibri" pitchFamily="34" charset="0"/>
              </a:rPr>
              <a:t>-dyne-</a:t>
            </a:r>
            <a:r>
              <a:rPr lang="cs-CZ" sz="2000" u="sng" dirty="0" err="1" smtClean="0">
                <a:latin typeface="Calibri" pitchFamily="34" charset="0"/>
                <a:cs typeface="Calibri" pitchFamily="34" charset="0"/>
              </a:rPr>
              <a:t>pojidajici</a:t>
            </a:r>
            <a:r>
              <a:rPr lang="cs-CZ" sz="2000" u="sng" dirty="0" smtClean="0">
                <a:latin typeface="Calibri" pitchFamily="34" charset="0"/>
                <a:cs typeface="Calibri" pitchFamily="34" charset="0"/>
              </a:rPr>
              <a:t>-malou-</a:t>
            </a:r>
            <a:r>
              <a:rPr lang="cs-CZ" sz="2000" u="sng" dirty="0" err="1" smtClean="0">
                <a:latin typeface="Calibri" pitchFamily="34" charset="0"/>
                <a:cs typeface="Calibri" pitchFamily="34" charset="0"/>
              </a:rPr>
              <a:t>dyni</a:t>
            </a:r>
            <a:r>
              <a:rPr lang="cs-CZ" sz="2000" u="sng" dirty="0" smtClean="0">
                <a:latin typeface="Calibri" pitchFamily="34" charset="0"/>
                <a:cs typeface="Calibri" pitchFamily="34" charset="0"/>
              </a:rPr>
              <a:t> </a:t>
            </a:r>
            <a:r>
              <a:rPr lang="cs-CZ" sz="2000" dirty="0" smtClean="0">
                <a:latin typeface="Calibri" pitchFamily="34" charset="0"/>
                <a:cs typeface="Calibri" pitchFamily="34" charset="0"/>
              </a:rPr>
              <a:t>:</a:t>
            </a:r>
          </a:p>
          <a:p>
            <a:endParaRPr lang="cs-CZ" sz="2000" dirty="0" smtClean="0">
              <a:latin typeface="Calibri" pitchFamily="34" charset="0"/>
              <a:cs typeface="Calibri" pitchFamily="34" charset="0"/>
            </a:endParaRPr>
          </a:p>
          <a:p>
            <a:r>
              <a:rPr lang="cs-CZ" sz="2000" dirty="0" smtClean="0">
                <a:latin typeface="Calibri" pitchFamily="34" charset="0"/>
                <a:cs typeface="Calibri" pitchFamily="34" charset="0"/>
              </a:rPr>
              <a:t>Zdroj písničky: Z filmu Hotel </a:t>
            </a:r>
            <a:r>
              <a:rPr lang="cs-CZ" sz="2000" dirty="0" err="1" smtClean="0">
                <a:latin typeface="Calibri" pitchFamily="34" charset="0"/>
                <a:cs typeface="Calibri" pitchFamily="34" charset="0"/>
              </a:rPr>
              <a:t>Transylvania</a:t>
            </a:r>
            <a:endParaRPr lang="cs-CZ" sz="2000" dirty="0" smtClean="0">
              <a:latin typeface="Calibri" pitchFamily="34" charset="0"/>
              <a:cs typeface="Calibri" pitchFamily="34" charset="0"/>
            </a:endParaRPr>
          </a:p>
          <a:p>
            <a:endParaRPr lang="cs-CZ" sz="2000" dirty="0" smtClean="0"/>
          </a:p>
          <a:p>
            <a:endParaRPr lang="cs-CZ" sz="2000" dirty="0" smtClean="0"/>
          </a:p>
          <a:p>
            <a:endParaRPr lang="cs-CZ" dirty="0"/>
          </a:p>
        </p:txBody>
      </p:sp>
      <p:pic>
        <p:nvPicPr>
          <p:cNvPr id="12290" name="Picture 2" descr="simina2.blog.czÂ¨"/>
          <p:cNvPicPr>
            <a:picLocks noChangeAspect="1" noChangeArrowheads="1"/>
          </p:cNvPicPr>
          <p:nvPr/>
        </p:nvPicPr>
        <p:blipFill>
          <a:blip r:embed="rId2" cstate="print"/>
          <a:srcRect/>
          <a:stretch>
            <a:fillRect/>
          </a:stretch>
        </p:blipFill>
        <p:spPr bwMode="auto">
          <a:xfrm>
            <a:off x="375031" y="5324476"/>
            <a:ext cx="3355721" cy="3364110"/>
          </a:xfrm>
          <a:prstGeom prst="rect">
            <a:avLst/>
          </a:prstGeom>
          <a:noFill/>
        </p:spPr>
      </p:pic>
    </p:spTree>
    <p:extLst>
      <p:ext uri="{BB962C8B-B14F-4D97-AF65-F5344CB8AC3E}">
        <p14:creationId xmlns="" xmlns:p14="http://schemas.microsoft.com/office/powerpoint/2010/main" val="3633941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ovéPole 6"/>
          <p:cNvSpPr txBox="1"/>
          <p:nvPr/>
        </p:nvSpPr>
        <p:spPr>
          <a:xfrm>
            <a:off x="311264" y="477540"/>
            <a:ext cx="6272151" cy="1200329"/>
          </a:xfrm>
          <a:prstGeom prst="rect">
            <a:avLst/>
          </a:prstGeom>
          <a:noFill/>
        </p:spPr>
        <p:txBody>
          <a:bodyPr wrap="square" rtlCol="0">
            <a:spAutoFit/>
          </a:bodyPr>
          <a:lstStyle/>
          <a:p>
            <a:pPr algn="ctr"/>
            <a:endParaRPr lang="cs-CZ" b="1" dirty="0" smtClean="0">
              <a:latin typeface="Calibri" pitchFamily="34" charset="0"/>
              <a:cs typeface="Calibri" pitchFamily="34" charset="0"/>
            </a:endParaRPr>
          </a:p>
          <a:p>
            <a:pPr algn="ctr"/>
            <a:endParaRPr lang="cs-CZ" dirty="0" smtClean="0">
              <a:latin typeface="Calibri" pitchFamily="34" charset="0"/>
            </a:endParaRPr>
          </a:p>
          <a:p>
            <a:endParaRPr lang="cs-CZ" b="1" dirty="0" smtClean="0">
              <a:latin typeface="Calibri" pitchFamily="34" charset="0"/>
              <a:cs typeface="Calibri" pitchFamily="34" charset="0"/>
            </a:endParaRPr>
          </a:p>
          <a:p>
            <a:endParaRPr lang="cs-CZ" b="1" dirty="0">
              <a:latin typeface="Calibri" pitchFamily="34" charset="0"/>
              <a:cs typeface="Calibri" pitchFamily="34" charset="0"/>
            </a:endParaRPr>
          </a:p>
        </p:txBody>
      </p:sp>
      <p:sp>
        <p:nvSpPr>
          <p:cNvPr id="2052" name="AutoShape 4" descr="https://email.seznam.cz/imageresize/?width=1920&amp;height=900&amp;mid=78608&amp;aid=3&amp;uid=5859920&amp;default=%2Fstatic%2Fwm%2Fimg%2Fdefault-ima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2054" name="AutoShape 6" descr="https://email.seznam.cz/imageresize/?width=1920&amp;height=900&amp;mid=78608&amp;aid=3&amp;uid=5859920&amp;default=%2Fstatic%2Fwm%2Fimg%2Fdefault-ima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9" name="TextovéPole 8"/>
          <p:cNvSpPr txBox="1"/>
          <p:nvPr/>
        </p:nvSpPr>
        <p:spPr>
          <a:xfrm>
            <a:off x="243840" y="917694"/>
            <a:ext cx="6370320" cy="3508653"/>
          </a:xfrm>
          <a:prstGeom prst="rect">
            <a:avLst/>
          </a:prstGeom>
          <a:noFill/>
        </p:spPr>
        <p:txBody>
          <a:bodyPr wrap="square" rtlCol="0">
            <a:spAutoFit/>
          </a:bodyPr>
          <a:lstStyle/>
          <a:p>
            <a:pPr algn="just"/>
            <a:endParaRPr lang="cs-CZ" sz="1400" dirty="0" smtClean="0">
              <a:latin typeface="Calibri" pitchFamily="34" charset="0"/>
            </a:endParaRPr>
          </a:p>
          <a:p>
            <a:pPr algn="just"/>
            <a:endParaRPr lang="cs-CZ" sz="1400" dirty="0" smtClean="0">
              <a:latin typeface="Calibri" pitchFamily="34" charset="0"/>
            </a:endParaRPr>
          </a:p>
          <a:p>
            <a:pPr algn="just"/>
            <a:endParaRPr lang="cs-CZ" sz="1400" dirty="0" smtClean="0">
              <a:latin typeface="Calibri" pitchFamily="34" charset="0"/>
            </a:endParaRPr>
          </a:p>
          <a:p>
            <a:pPr algn="just"/>
            <a:endParaRPr lang="cs-CZ" sz="1400" dirty="0" smtClean="0">
              <a:latin typeface="Calibri" pitchFamily="34" charset="0"/>
            </a:endParaRPr>
          </a:p>
          <a:p>
            <a:pPr algn="just"/>
            <a:endParaRPr lang="cs-CZ" sz="1400" dirty="0" smtClean="0">
              <a:latin typeface="Calibri" pitchFamily="34" charset="0"/>
            </a:endParaRPr>
          </a:p>
          <a:p>
            <a:pPr algn="just"/>
            <a:endParaRPr lang="cs-CZ" sz="1400" dirty="0" smtClean="0">
              <a:latin typeface="Calibri" pitchFamily="34" charset="0"/>
            </a:endParaRPr>
          </a:p>
          <a:p>
            <a:pPr algn="just"/>
            <a:endParaRPr lang="cs-CZ" sz="2000" dirty="0" smtClean="0">
              <a:latin typeface="Calibri" pitchFamily="34" charset="0"/>
            </a:endParaRPr>
          </a:p>
          <a:p>
            <a:pPr algn="just"/>
            <a:endParaRPr lang="cs-CZ" sz="2000" dirty="0" smtClean="0">
              <a:latin typeface="Calibri" pitchFamily="34" charset="0"/>
            </a:endParaRPr>
          </a:p>
          <a:p>
            <a:pPr algn="just"/>
            <a:endParaRPr lang="cs-CZ" sz="2000" dirty="0" smtClean="0">
              <a:latin typeface="Calibri" pitchFamily="34" charset="0"/>
            </a:endParaRPr>
          </a:p>
          <a:p>
            <a:pPr algn="just"/>
            <a:endParaRPr lang="cs-CZ" sz="2000" dirty="0" smtClean="0">
              <a:latin typeface="Calibri" pitchFamily="34" charset="0"/>
            </a:endParaRPr>
          </a:p>
          <a:p>
            <a:pPr algn="just"/>
            <a:endParaRPr lang="cs-CZ" sz="2000" dirty="0" smtClean="0">
              <a:latin typeface="Calibri" pitchFamily="34" charset="0"/>
            </a:endParaRPr>
          </a:p>
          <a:p>
            <a:pPr algn="just"/>
            <a:endParaRPr lang="cs-CZ" sz="2000" dirty="0" smtClean="0">
              <a:latin typeface="Calibri" pitchFamily="34" charset="0"/>
            </a:endParaRPr>
          </a:p>
          <a:p>
            <a:pPr algn="just"/>
            <a:endParaRPr lang="cs-CZ" dirty="0"/>
          </a:p>
        </p:txBody>
      </p:sp>
      <p:sp>
        <p:nvSpPr>
          <p:cNvPr id="8" name="TextovéPole 7"/>
          <p:cNvSpPr txBox="1"/>
          <p:nvPr/>
        </p:nvSpPr>
        <p:spPr>
          <a:xfrm>
            <a:off x="2560320" y="219456"/>
            <a:ext cx="3602736" cy="461665"/>
          </a:xfrm>
          <a:prstGeom prst="rect">
            <a:avLst/>
          </a:prstGeom>
          <a:noFill/>
        </p:spPr>
        <p:txBody>
          <a:bodyPr wrap="square" rtlCol="0">
            <a:spAutoFit/>
          </a:bodyPr>
          <a:lstStyle/>
          <a:p>
            <a:r>
              <a:rPr lang="cs-CZ" sz="2400" b="1" dirty="0" smtClean="0">
                <a:latin typeface="Calibri" pitchFamily="34" charset="0"/>
                <a:cs typeface="Calibri" pitchFamily="34" charset="0"/>
              </a:rPr>
              <a:t>HÁDANKY</a:t>
            </a:r>
            <a:endParaRPr lang="cs-CZ" sz="2400" b="1" dirty="0">
              <a:latin typeface="Calibri" pitchFamily="34" charset="0"/>
              <a:cs typeface="Calibri" pitchFamily="34" charset="0"/>
            </a:endParaRPr>
          </a:p>
        </p:txBody>
      </p:sp>
      <p:sp>
        <p:nvSpPr>
          <p:cNvPr id="10" name="TextovéPole 9"/>
          <p:cNvSpPr txBox="1"/>
          <p:nvPr/>
        </p:nvSpPr>
        <p:spPr>
          <a:xfrm>
            <a:off x="1408176" y="8743890"/>
            <a:ext cx="5029200" cy="400110"/>
          </a:xfrm>
          <a:prstGeom prst="rect">
            <a:avLst/>
          </a:prstGeom>
          <a:noFill/>
        </p:spPr>
        <p:txBody>
          <a:bodyPr wrap="square" rtlCol="0">
            <a:spAutoFit/>
          </a:bodyPr>
          <a:lstStyle/>
          <a:p>
            <a:endParaRPr lang="cs-CZ" sz="2000" dirty="0">
              <a:latin typeface="Calibri" pitchFamily="34" charset="0"/>
              <a:cs typeface="Calibri" pitchFamily="34" charset="0"/>
            </a:endParaRPr>
          </a:p>
        </p:txBody>
      </p:sp>
      <p:sp>
        <p:nvSpPr>
          <p:cNvPr id="11" name="TextovéPole 10"/>
          <p:cNvSpPr txBox="1"/>
          <p:nvPr/>
        </p:nvSpPr>
        <p:spPr>
          <a:xfrm>
            <a:off x="438912" y="1243584"/>
            <a:ext cx="6181344" cy="5632311"/>
          </a:xfrm>
          <a:prstGeom prst="rect">
            <a:avLst/>
          </a:prstGeom>
          <a:noFill/>
        </p:spPr>
        <p:txBody>
          <a:bodyPr wrap="square" rtlCol="0">
            <a:spAutoFit/>
          </a:bodyPr>
          <a:lstStyle/>
          <a:p>
            <a:r>
              <a:rPr lang="cs-CZ" b="1" dirty="0" smtClean="0"/>
              <a:t>Hádanky</a:t>
            </a:r>
            <a:endParaRPr lang="cs-CZ" dirty="0" smtClean="0"/>
          </a:p>
          <a:p>
            <a:r>
              <a:rPr lang="cs-CZ" b="1" dirty="0" smtClean="0"/>
              <a:t>Víte, jaký je rozdíl mezi kobylou a žábou?</a:t>
            </a:r>
            <a:endParaRPr lang="cs-CZ" dirty="0" smtClean="0"/>
          </a:p>
          <a:p>
            <a:r>
              <a:rPr lang="cs-CZ" b="1" dirty="0" smtClean="0"/>
              <a:t>Nevíte? Tak to se nechte vyšetřit!</a:t>
            </a:r>
            <a:endParaRPr lang="cs-CZ" dirty="0" smtClean="0"/>
          </a:p>
          <a:p>
            <a:r>
              <a:rPr lang="cs-CZ" b="1" dirty="0" smtClean="0"/>
              <a:t> </a:t>
            </a:r>
            <a:endParaRPr lang="cs-CZ" dirty="0" smtClean="0"/>
          </a:p>
          <a:p>
            <a:r>
              <a:rPr lang="cs-CZ" b="1" dirty="0" smtClean="0"/>
              <a:t>Co získáte, když zkřížíte žraloka s krávou?</a:t>
            </a:r>
            <a:endParaRPr lang="cs-CZ" dirty="0" smtClean="0"/>
          </a:p>
          <a:p>
            <a:r>
              <a:rPr lang="cs-CZ" b="1" dirty="0" smtClean="0"/>
              <a:t>Netuším? Ale dojit bych to nechtěl.</a:t>
            </a:r>
            <a:endParaRPr lang="cs-CZ" dirty="0" smtClean="0"/>
          </a:p>
          <a:p>
            <a:r>
              <a:rPr lang="cs-CZ" b="1" dirty="0" smtClean="0"/>
              <a:t> </a:t>
            </a:r>
            <a:endParaRPr lang="cs-CZ" dirty="0" smtClean="0"/>
          </a:p>
          <a:p>
            <a:r>
              <a:rPr lang="cs-CZ" b="1" dirty="0" smtClean="0"/>
              <a:t>Jak dlouho nese podkova koně?</a:t>
            </a:r>
            <a:endParaRPr lang="cs-CZ" dirty="0" smtClean="0"/>
          </a:p>
          <a:p>
            <a:r>
              <a:rPr lang="cs-CZ" b="1" dirty="0" smtClean="0"/>
              <a:t>Dokud kůň nezvedne nohu, pak nese kůň podkovu.</a:t>
            </a:r>
            <a:endParaRPr lang="cs-CZ" dirty="0" smtClean="0"/>
          </a:p>
          <a:p>
            <a:r>
              <a:rPr lang="cs-CZ" b="1" dirty="0" smtClean="0"/>
              <a:t> </a:t>
            </a:r>
            <a:endParaRPr lang="cs-CZ" dirty="0" smtClean="0"/>
          </a:p>
          <a:p>
            <a:r>
              <a:rPr lang="cs-CZ" b="1" dirty="0" smtClean="0"/>
              <a:t>Proč jde sušenka k doktorovi?</a:t>
            </a:r>
            <a:endParaRPr lang="cs-CZ" dirty="0" smtClean="0"/>
          </a:p>
          <a:p>
            <a:r>
              <a:rPr lang="cs-CZ" b="1" dirty="0" smtClean="0"/>
              <a:t>Protože v ní něco křupe.</a:t>
            </a:r>
            <a:endParaRPr lang="cs-CZ" dirty="0" smtClean="0"/>
          </a:p>
          <a:p>
            <a:r>
              <a:rPr lang="cs-CZ" b="1" dirty="0" smtClean="0"/>
              <a:t> </a:t>
            </a:r>
            <a:endParaRPr lang="cs-CZ" dirty="0" smtClean="0"/>
          </a:p>
          <a:p>
            <a:r>
              <a:rPr lang="cs-CZ" b="1" dirty="0" smtClean="0"/>
              <a:t>Víte, proč ptáci ráno zpívají?</a:t>
            </a:r>
            <a:endParaRPr lang="cs-CZ" dirty="0" smtClean="0"/>
          </a:p>
          <a:p>
            <a:r>
              <a:rPr lang="cs-CZ" b="1" dirty="0" smtClean="0"/>
              <a:t>Protože nemusí do práce!</a:t>
            </a:r>
          </a:p>
          <a:p>
            <a:endParaRPr lang="cs-CZ" dirty="0" smtClean="0"/>
          </a:p>
          <a:p>
            <a:r>
              <a:rPr lang="cs-CZ" u="sng" dirty="0" smtClean="0">
                <a:hlinkClick r:id="rId2"/>
              </a:rPr>
              <a:t>Zdroj: https://www.alik.cz/v/hadanky</a:t>
            </a:r>
            <a:endParaRPr lang="cs-CZ" u="sng" dirty="0" smtClean="0"/>
          </a:p>
          <a:p>
            <a:endParaRPr lang="cs-CZ" dirty="0" smtClean="0"/>
          </a:p>
          <a:p>
            <a:r>
              <a:rPr lang="cs-CZ" dirty="0" smtClean="0">
                <a:latin typeface="Calibri" pitchFamily="34" charset="0"/>
                <a:cs typeface="Calibri" pitchFamily="34" charset="0"/>
              </a:rPr>
              <a:t>                                                                      Napsala: Eliška </a:t>
            </a:r>
            <a:r>
              <a:rPr lang="cs-CZ" dirty="0" err="1" smtClean="0">
                <a:latin typeface="Calibri" pitchFamily="34" charset="0"/>
                <a:cs typeface="Calibri" pitchFamily="34" charset="0"/>
              </a:rPr>
              <a:t>Hříbalová</a:t>
            </a:r>
            <a:endParaRPr lang="cs-CZ" dirty="0" smtClean="0">
              <a:latin typeface="Calibri" pitchFamily="34" charset="0"/>
              <a:cs typeface="Calibri" pitchFamily="34" charset="0"/>
            </a:endParaRPr>
          </a:p>
          <a:p>
            <a:endParaRPr lang="cs-CZ" dirty="0"/>
          </a:p>
        </p:txBody>
      </p:sp>
    </p:spTree>
    <p:extLst>
      <p:ext uri="{BB962C8B-B14F-4D97-AF65-F5344CB8AC3E}">
        <p14:creationId xmlns="" xmlns:p14="http://schemas.microsoft.com/office/powerpoint/2010/main" val="3633941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ovéPole 1"/>
          <p:cNvSpPr txBox="1"/>
          <p:nvPr/>
        </p:nvSpPr>
        <p:spPr>
          <a:xfrm>
            <a:off x="1735494" y="242596"/>
            <a:ext cx="3303037" cy="461665"/>
          </a:xfrm>
          <a:prstGeom prst="rect">
            <a:avLst/>
          </a:prstGeom>
          <a:noFill/>
        </p:spPr>
        <p:txBody>
          <a:bodyPr wrap="square" rtlCol="0">
            <a:spAutoFit/>
          </a:bodyPr>
          <a:lstStyle/>
          <a:p>
            <a:pPr algn="ctr"/>
            <a:r>
              <a:rPr lang="cs-CZ" sz="2400" b="1" dirty="0" smtClean="0">
                <a:latin typeface="Calibri" pitchFamily="34" charset="0"/>
                <a:cs typeface="Calibri" pitchFamily="34" charset="0"/>
              </a:rPr>
              <a:t>ŠKOLNÍ </a:t>
            </a:r>
            <a:r>
              <a:rPr lang="cs-CZ" sz="2400" b="1" dirty="0" smtClean="0">
                <a:latin typeface="Calibri" pitchFamily="34" charset="0"/>
                <a:cs typeface="Calibri" pitchFamily="34" charset="0"/>
              </a:rPr>
              <a:t>PRÁCE</a:t>
            </a:r>
            <a:endParaRPr lang="cs-CZ" sz="2400" b="1" dirty="0">
              <a:latin typeface="Calibri" pitchFamily="34" charset="0"/>
              <a:cs typeface="Calibri" pitchFamily="34" charset="0"/>
            </a:endParaRPr>
          </a:p>
        </p:txBody>
      </p:sp>
      <p:pic>
        <p:nvPicPr>
          <p:cNvPr id="7170" name="Picture 2" descr="https://img31.rajce.idnes.cz/d3101/15/15483/15483647_3deba1cd6161a0e30604061226038893/images/E200B0B6-3731-4F1E-8340-E56CA282BEB3.jpg?ver=1"/>
          <p:cNvPicPr>
            <a:picLocks noChangeAspect="1" noChangeArrowheads="1"/>
          </p:cNvPicPr>
          <p:nvPr/>
        </p:nvPicPr>
        <p:blipFill>
          <a:blip r:embed="rId2" cstate="print"/>
          <a:srcRect/>
          <a:stretch>
            <a:fillRect/>
          </a:stretch>
        </p:blipFill>
        <p:spPr bwMode="auto">
          <a:xfrm>
            <a:off x="391886" y="793502"/>
            <a:ext cx="6036906" cy="8114121"/>
          </a:xfrm>
          <a:prstGeom prst="rect">
            <a:avLst/>
          </a:prstGeom>
          <a:noFill/>
        </p:spPr>
      </p:pic>
    </p:spTree>
    <p:extLst>
      <p:ext uri="{BB962C8B-B14F-4D97-AF65-F5344CB8AC3E}">
        <p14:creationId xmlns="" xmlns:p14="http://schemas.microsoft.com/office/powerpoint/2010/main" val="3633941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img31.rajce.idnes.cz/d3101/15/15483/15483647_3deba1cd6161a0e30604061226038893/images/C9878CDA-E2E7-44BE-8A1B-D664F3C06FC0.jpg?ver=0"/>
          <p:cNvPicPr>
            <a:picLocks noChangeAspect="1" noChangeArrowheads="1"/>
          </p:cNvPicPr>
          <p:nvPr/>
        </p:nvPicPr>
        <p:blipFill>
          <a:blip r:embed="rId2" cstate="print"/>
          <a:srcRect/>
          <a:stretch>
            <a:fillRect/>
          </a:stretch>
        </p:blipFill>
        <p:spPr bwMode="auto">
          <a:xfrm rot="5400000">
            <a:off x="-769893" y="1369806"/>
            <a:ext cx="8449522" cy="6311794"/>
          </a:xfrm>
          <a:prstGeom prst="rect">
            <a:avLst/>
          </a:prstGeom>
          <a:noFill/>
        </p:spPr>
      </p:pic>
    </p:spTree>
    <p:extLst>
      <p:ext uri="{BB962C8B-B14F-4D97-AF65-F5344CB8AC3E}">
        <p14:creationId xmlns="" xmlns:p14="http://schemas.microsoft.com/office/powerpoint/2010/main" val="36339418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ovéPole 4"/>
          <p:cNvSpPr txBox="1"/>
          <p:nvPr/>
        </p:nvSpPr>
        <p:spPr>
          <a:xfrm>
            <a:off x="651352" y="864866"/>
            <a:ext cx="5901847" cy="4801314"/>
          </a:xfrm>
          <a:prstGeom prst="rect">
            <a:avLst/>
          </a:prstGeom>
          <a:noFill/>
        </p:spPr>
        <p:txBody>
          <a:bodyPr wrap="square" rtlCol="0">
            <a:spAutoFit/>
          </a:bodyPr>
          <a:lstStyle/>
          <a:p>
            <a:pPr algn="just"/>
            <a:endParaRPr lang="cs-CZ" dirty="0" smtClean="0">
              <a:latin typeface="Calibri" pitchFamily="34" charset="0"/>
            </a:endParaRPr>
          </a:p>
          <a:p>
            <a:pPr algn="just"/>
            <a:r>
              <a:rPr lang="cs-CZ" dirty="0" smtClean="0">
                <a:latin typeface="Calibri" pitchFamily="34" charset="0"/>
                <a:cs typeface="Calibri" pitchFamily="34" charset="0"/>
              </a:rPr>
              <a:t> </a:t>
            </a:r>
          </a:p>
          <a:p>
            <a:pPr algn="r"/>
            <a:r>
              <a:rPr lang="cs-CZ" dirty="0" smtClean="0">
                <a:latin typeface="Calibri" pitchFamily="34" charset="0"/>
                <a:cs typeface="Calibri" pitchFamily="34" charset="0"/>
              </a:rPr>
              <a:t>   </a:t>
            </a: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p:txBody>
      </p:sp>
      <p:sp>
        <p:nvSpPr>
          <p:cNvPr id="40962" name="AutoShape 2" descr="https://email.seznam.cz/imageresize/?width=1920&amp;height=900&amp;mid=78432&amp;aid=2&amp;uid=5859920&amp;default=%2Fstatic%2Fwm%2Fimg%2Fdefault-ima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0964" name="AutoShape 4" descr="https://email.seznam.cz/imageresize/?width=1920&amp;height=900&amp;mid=78432&amp;aid=2&amp;uid=5859920&amp;default=%2Fstatic%2Fwm%2Fimg%2Fdefault-ima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8" name="TextovéPole 7"/>
          <p:cNvSpPr txBox="1"/>
          <p:nvPr/>
        </p:nvSpPr>
        <p:spPr>
          <a:xfrm>
            <a:off x="772160" y="1219200"/>
            <a:ext cx="5445760" cy="646331"/>
          </a:xfrm>
          <a:prstGeom prst="rect">
            <a:avLst/>
          </a:prstGeom>
          <a:noFill/>
        </p:spPr>
        <p:txBody>
          <a:bodyPr wrap="square" rtlCol="0">
            <a:spAutoFit/>
          </a:bodyPr>
          <a:lstStyle/>
          <a:p>
            <a:endParaRPr lang="cs-CZ" dirty="0" smtClean="0">
              <a:latin typeface="Calibri" pitchFamily="34" charset="0"/>
            </a:endParaRPr>
          </a:p>
          <a:p>
            <a:endParaRPr lang="cs-CZ" dirty="0">
              <a:latin typeface="Calibri" pitchFamily="34" charset="0"/>
            </a:endParaRPr>
          </a:p>
        </p:txBody>
      </p:sp>
      <p:pic>
        <p:nvPicPr>
          <p:cNvPr id="6145" name="Picture 1"/>
          <p:cNvPicPr>
            <a:picLocks noChangeAspect="1" noChangeArrowheads="1"/>
          </p:cNvPicPr>
          <p:nvPr/>
        </p:nvPicPr>
        <p:blipFill>
          <a:blip r:embed="rId2" cstate="print"/>
          <a:srcRect/>
          <a:stretch>
            <a:fillRect/>
          </a:stretch>
        </p:blipFill>
        <p:spPr bwMode="auto">
          <a:xfrm>
            <a:off x="373224" y="335902"/>
            <a:ext cx="6148873" cy="8232375"/>
          </a:xfrm>
          <a:prstGeom prst="rect">
            <a:avLst/>
          </a:prstGeom>
          <a:noFill/>
          <a:ln w="9525">
            <a:noFill/>
            <a:miter lim="800000"/>
            <a:headEnd/>
            <a:tailEnd/>
          </a:ln>
        </p:spPr>
      </p:pic>
    </p:spTree>
    <p:extLst>
      <p:ext uri="{BB962C8B-B14F-4D97-AF65-F5344CB8AC3E}">
        <p14:creationId xmlns="" xmlns:p14="http://schemas.microsoft.com/office/powerpoint/2010/main" val="3633941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ovéPole 4"/>
          <p:cNvSpPr txBox="1"/>
          <p:nvPr/>
        </p:nvSpPr>
        <p:spPr>
          <a:xfrm>
            <a:off x="694944" y="2560320"/>
            <a:ext cx="5413248" cy="707886"/>
          </a:xfrm>
          <a:prstGeom prst="rect">
            <a:avLst/>
          </a:prstGeom>
          <a:noFill/>
        </p:spPr>
        <p:txBody>
          <a:bodyPr wrap="square" rtlCol="0">
            <a:spAutoFit/>
          </a:bodyPr>
          <a:lstStyle/>
          <a:p>
            <a:endParaRPr lang="cs-CZ" sz="2000" dirty="0" smtClean="0">
              <a:latin typeface="Calibri" pitchFamily="34" charset="0"/>
              <a:cs typeface="Calibri" pitchFamily="34" charset="0"/>
            </a:endParaRPr>
          </a:p>
          <a:p>
            <a:endParaRPr lang="cs-CZ" sz="2000" dirty="0" smtClean="0">
              <a:latin typeface="Calibri" pitchFamily="34" charset="0"/>
              <a:cs typeface="Calibri" pitchFamily="34" charset="0"/>
            </a:endParaRPr>
          </a:p>
        </p:txBody>
      </p:sp>
      <p:pic>
        <p:nvPicPr>
          <p:cNvPr id="5121" name="Picture 1"/>
          <p:cNvPicPr>
            <a:picLocks noChangeAspect="1" noChangeArrowheads="1"/>
          </p:cNvPicPr>
          <p:nvPr/>
        </p:nvPicPr>
        <p:blipFill>
          <a:blip r:embed="rId2" cstate="print"/>
          <a:srcRect/>
          <a:stretch>
            <a:fillRect/>
          </a:stretch>
        </p:blipFill>
        <p:spPr bwMode="auto">
          <a:xfrm>
            <a:off x="278627" y="279919"/>
            <a:ext cx="6342421" cy="8491506"/>
          </a:xfrm>
          <a:prstGeom prst="rect">
            <a:avLst/>
          </a:prstGeom>
          <a:noFill/>
          <a:ln w="9525">
            <a:noFill/>
            <a:miter lim="800000"/>
            <a:headEnd/>
            <a:tailEnd/>
          </a:ln>
        </p:spPr>
      </p:pic>
    </p:spTree>
    <p:extLst>
      <p:ext uri="{BB962C8B-B14F-4D97-AF65-F5344CB8AC3E}">
        <p14:creationId xmlns="" xmlns:p14="http://schemas.microsoft.com/office/powerpoint/2010/main" val="3633941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ovéPole 4"/>
          <p:cNvSpPr txBox="1"/>
          <p:nvPr/>
        </p:nvSpPr>
        <p:spPr>
          <a:xfrm>
            <a:off x="651352" y="864866"/>
            <a:ext cx="5901847" cy="4801314"/>
          </a:xfrm>
          <a:prstGeom prst="rect">
            <a:avLst/>
          </a:prstGeom>
          <a:noFill/>
        </p:spPr>
        <p:txBody>
          <a:bodyPr wrap="square" rtlCol="0">
            <a:spAutoFit/>
          </a:bodyPr>
          <a:lstStyle/>
          <a:p>
            <a:pPr algn="just"/>
            <a:endParaRPr lang="cs-CZ" dirty="0" smtClean="0">
              <a:latin typeface="Calibri" pitchFamily="34" charset="0"/>
            </a:endParaRPr>
          </a:p>
          <a:p>
            <a:pPr algn="just"/>
            <a:r>
              <a:rPr lang="cs-CZ" dirty="0" smtClean="0">
                <a:latin typeface="Calibri" pitchFamily="34" charset="0"/>
                <a:cs typeface="Calibri" pitchFamily="34" charset="0"/>
              </a:rPr>
              <a:t> </a:t>
            </a:r>
          </a:p>
          <a:p>
            <a:pPr algn="r"/>
            <a:r>
              <a:rPr lang="cs-CZ" dirty="0" smtClean="0">
                <a:latin typeface="Calibri" pitchFamily="34" charset="0"/>
                <a:cs typeface="Calibri" pitchFamily="34" charset="0"/>
              </a:rPr>
              <a:t>   </a:t>
            </a: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p:txBody>
      </p:sp>
      <p:sp>
        <p:nvSpPr>
          <p:cNvPr id="40962" name="AutoShape 2" descr="https://email.seznam.cz/imageresize/?width=1920&amp;height=900&amp;mid=78432&amp;aid=2&amp;uid=5859920&amp;default=%2Fstatic%2Fwm%2Fimg%2Fdefault-ima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0964" name="AutoShape 4" descr="https://email.seznam.cz/imageresize/?width=1920&amp;height=900&amp;mid=78432&amp;aid=2&amp;uid=5859920&amp;default=%2Fstatic%2Fwm%2Fimg%2Fdefault-ima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8" name="TextovéPole 7"/>
          <p:cNvSpPr txBox="1"/>
          <p:nvPr/>
        </p:nvSpPr>
        <p:spPr>
          <a:xfrm>
            <a:off x="386080" y="955040"/>
            <a:ext cx="6177280" cy="1477328"/>
          </a:xfrm>
          <a:prstGeom prst="rect">
            <a:avLst/>
          </a:prstGeom>
          <a:noFill/>
        </p:spPr>
        <p:txBody>
          <a:bodyPr wrap="square" rtlCol="0">
            <a:spAutoFit/>
          </a:bodyPr>
          <a:lstStyle/>
          <a:p>
            <a:pPr algn="just"/>
            <a:endParaRPr lang="cs-CZ" dirty="0" smtClean="0">
              <a:latin typeface="Calibri" pitchFamily="34" charset="0"/>
            </a:endParaRPr>
          </a:p>
          <a:p>
            <a:endParaRPr lang="cs-CZ" dirty="0" smtClean="0">
              <a:latin typeface="Calibri" pitchFamily="34" charset="0"/>
            </a:endParaRPr>
          </a:p>
          <a:p>
            <a:endParaRPr lang="cs-CZ" dirty="0" smtClean="0">
              <a:latin typeface="Calibri" pitchFamily="34" charset="0"/>
            </a:endParaRPr>
          </a:p>
          <a:p>
            <a:endParaRPr lang="cs-CZ" dirty="0" smtClean="0">
              <a:latin typeface="Calibri" pitchFamily="34" charset="0"/>
            </a:endParaRPr>
          </a:p>
          <a:p>
            <a:endParaRPr lang="cs-CZ" dirty="0">
              <a:latin typeface="Calibri" pitchFamily="34" charset="0"/>
            </a:endParaRPr>
          </a:p>
        </p:txBody>
      </p:sp>
      <p:pic>
        <p:nvPicPr>
          <p:cNvPr id="4097" name="Picture 1"/>
          <p:cNvPicPr>
            <a:picLocks noChangeAspect="1" noChangeArrowheads="1"/>
          </p:cNvPicPr>
          <p:nvPr/>
        </p:nvPicPr>
        <p:blipFill>
          <a:blip r:embed="rId2" cstate="print"/>
          <a:srcRect/>
          <a:stretch>
            <a:fillRect/>
          </a:stretch>
        </p:blipFill>
        <p:spPr bwMode="auto">
          <a:xfrm>
            <a:off x="7697728" y="10306050"/>
            <a:ext cx="10742671" cy="1438275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rot="5400000">
            <a:off x="-687201" y="1484503"/>
            <a:ext cx="8223933" cy="6142567"/>
          </a:xfrm>
          <a:prstGeom prst="rect">
            <a:avLst/>
          </a:prstGeom>
          <a:noFill/>
          <a:ln w="9525">
            <a:noFill/>
            <a:miter lim="800000"/>
            <a:headEnd/>
            <a:tailEnd/>
          </a:ln>
        </p:spPr>
      </p:pic>
    </p:spTree>
    <p:extLst>
      <p:ext uri="{BB962C8B-B14F-4D97-AF65-F5344CB8AC3E}">
        <p14:creationId xmlns="" xmlns:p14="http://schemas.microsoft.com/office/powerpoint/2010/main" val="36339418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ovéPole 4"/>
          <p:cNvSpPr txBox="1"/>
          <p:nvPr/>
        </p:nvSpPr>
        <p:spPr>
          <a:xfrm>
            <a:off x="651352" y="864866"/>
            <a:ext cx="5901847" cy="4801314"/>
          </a:xfrm>
          <a:prstGeom prst="rect">
            <a:avLst/>
          </a:prstGeom>
          <a:noFill/>
        </p:spPr>
        <p:txBody>
          <a:bodyPr wrap="square" rtlCol="0">
            <a:spAutoFit/>
          </a:bodyPr>
          <a:lstStyle/>
          <a:p>
            <a:pPr algn="just"/>
            <a:endParaRPr lang="cs-CZ" dirty="0" smtClean="0">
              <a:latin typeface="Calibri" pitchFamily="34" charset="0"/>
            </a:endParaRPr>
          </a:p>
          <a:p>
            <a:pPr algn="just"/>
            <a:r>
              <a:rPr lang="cs-CZ" dirty="0" smtClean="0">
                <a:latin typeface="Calibri" pitchFamily="34" charset="0"/>
                <a:cs typeface="Calibri" pitchFamily="34" charset="0"/>
              </a:rPr>
              <a:t> </a:t>
            </a:r>
          </a:p>
          <a:p>
            <a:pPr algn="r"/>
            <a:r>
              <a:rPr lang="cs-CZ" dirty="0" smtClean="0">
                <a:latin typeface="Calibri" pitchFamily="34" charset="0"/>
                <a:cs typeface="Calibri" pitchFamily="34" charset="0"/>
              </a:rPr>
              <a:t>   </a:t>
            </a: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a:p>
            <a:pPr algn="r"/>
            <a:endParaRPr lang="cs-CZ" dirty="0" smtClean="0">
              <a:latin typeface="Calibri" pitchFamily="34" charset="0"/>
              <a:cs typeface="Calibri" pitchFamily="34" charset="0"/>
            </a:endParaRPr>
          </a:p>
        </p:txBody>
      </p:sp>
      <p:sp>
        <p:nvSpPr>
          <p:cNvPr id="40962" name="AutoShape 2" descr="https://email.seznam.cz/imageresize/?width=1920&amp;height=900&amp;mid=78432&amp;aid=2&amp;uid=5859920&amp;default=%2Fstatic%2Fwm%2Fimg%2Fdefault-ima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0964" name="AutoShape 4" descr="https://email.seznam.cz/imageresize/?width=1920&amp;height=900&amp;mid=78432&amp;aid=2&amp;uid=5859920&amp;default=%2Fstatic%2Fwm%2Fimg%2Fdefault-image.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8" name="TextovéPole 7"/>
          <p:cNvSpPr txBox="1"/>
          <p:nvPr/>
        </p:nvSpPr>
        <p:spPr>
          <a:xfrm>
            <a:off x="386080" y="955040"/>
            <a:ext cx="6177280" cy="1477328"/>
          </a:xfrm>
          <a:prstGeom prst="rect">
            <a:avLst/>
          </a:prstGeom>
          <a:noFill/>
        </p:spPr>
        <p:txBody>
          <a:bodyPr wrap="square" rtlCol="0">
            <a:spAutoFit/>
          </a:bodyPr>
          <a:lstStyle/>
          <a:p>
            <a:pPr algn="just"/>
            <a:endParaRPr lang="cs-CZ" dirty="0" smtClean="0">
              <a:latin typeface="Calibri" pitchFamily="34" charset="0"/>
            </a:endParaRPr>
          </a:p>
          <a:p>
            <a:endParaRPr lang="cs-CZ" dirty="0" smtClean="0">
              <a:latin typeface="Calibri" pitchFamily="34" charset="0"/>
            </a:endParaRPr>
          </a:p>
          <a:p>
            <a:endParaRPr lang="cs-CZ" dirty="0" smtClean="0">
              <a:latin typeface="Calibri" pitchFamily="34" charset="0"/>
            </a:endParaRPr>
          </a:p>
          <a:p>
            <a:endParaRPr lang="cs-CZ" dirty="0" smtClean="0">
              <a:latin typeface="Calibri" pitchFamily="34" charset="0"/>
            </a:endParaRPr>
          </a:p>
          <a:p>
            <a:endParaRPr lang="cs-CZ" dirty="0">
              <a:latin typeface="Calibri" pitchFamily="34" charset="0"/>
            </a:endParaRPr>
          </a:p>
        </p:txBody>
      </p:sp>
      <p:sp>
        <p:nvSpPr>
          <p:cNvPr id="3074" name="AutoShape 2" descr="https://mail.google.com/mail/u/0?ui=2&amp;ik=224fb9fee5&amp;attid=0.1.1&amp;permmsgid=msg-f:1617577849010295364&amp;th=1672ca7bbecc9244&amp;view=fimg&amp;sz=s0-l75-ft&amp;attbid=ANGjdJ_qD_9w4o2IUwu6h5S8lV0rqnFJq1xFffNCanZlFVLi-iL5hjodBRzb2FgkL8U_aX-Tlws76FIL8kA8T_uLObDrgLSTO_hfZcD312ZFePhBonShpbLZ8vZ6ko4&amp;disp=em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076" name="AutoShape 4" descr="https://mail.google.com/mail/u/0?ui=2&amp;ik=224fb9fee5&amp;attid=0.1.1&amp;permmsgid=msg-f:1617577849010295364&amp;th=1672ca7bbecc9244&amp;view=fimg&amp;sz=s0-l75-ft&amp;attbid=ANGjdJ_qD_9w4o2IUwu6h5S8lV0rqnFJq1xFffNCanZlFVLi-iL5hjodBRzb2FgkL8U_aX-Tlws76FIL8kA8T_uLObDrgLSTO_hfZcD312ZFePhBonShpbLZ8vZ6ko4&amp;disp=em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3077" name="Picture 5"/>
          <p:cNvPicPr>
            <a:picLocks noChangeAspect="1" noChangeArrowheads="1"/>
          </p:cNvPicPr>
          <p:nvPr/>
        </p:nvPicPr>
        <p:blipFill>
          <a:blip r:embed="rId2" cstate="print"/>
          <a:srcRect/>
          <a:stretch>
            <a:fillRect/>
          </a:stretch>
        </p:blipFill>
        <p:spPr bwMode="auto">
          <a:xfrm>
            <a:off x="266218" y="195462"/>
            <a:ext cx="6329328" cy="8473976"/>
          </a:xfrm>
          <a:prstGeom prst="rect">
            <a:avLst/>
          </a:prstGeom>
          <a:noFill/>
          <a:ln w="9525">
            <a:noFill/>
            <a:miter lim="800000"/>
            <a:headEnd/>
            <a:tailEnd/>
          </a:ln>
        </p:spPr>
      </p:pic>
    </p:spTree>
    <p:extLst>
      <p:ext uri="{BB962C8B-B14F-4D97-AF65-F5344CB8AC3E}">
        <p14:creationId xmlns="" xmlns:p14="http://schemas.microsoft.com/office/powerpoint/2010/main" val="3633941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1987881" y="275375"/>
            <a:ext cx="3970750" cy="461665"/>
          </a:xfrm>
          <a:prstGeom prst="rect">
            <a:avLst/>
          </a:prstGeom>
          <a:noFill/>
        </p:spPr>
        <p:txBody>
          <a:bodyPr wrap="square" rtlCol="0">
            <a:spAutoFit/>
          </a:bodyPr>
          <a:lstStyle/>
          <a:p>
            <a:r>
              <a:rPr lang="cs-CZ" sz="2400" b="1" dirty="0" smtClean="0">
                <a:latin typeface="Calibri" panose="020F0502020204030204" pitchFamily="34" charset="0"/>
                <a:cs typeface="Calibri" panose="020F0502020204030204" pitchFamily="34" charset="0"/>
              </a:rPr>
              <a:t>SLOVO   ŠÉFREDAKTORA</a:t>
            </a:r>
            <a:endParaRPr lang="cs-CZ" sz="2400" b="1" dirty="0">
              <a:latin typeface="Calibri" panose="020F0502020204030204" pitchFamily="34" charset="0"/>
              <a:cs typeface="Calibri" panose="020F0502020204030204" pitchFamily="34" charset="0"/>
            </a:endParaRPr>
          </a:p>
        </p:txBody>
      </p:sp>
      <p:sp>
        <p:nvSpPr>
          <p:cNvPr id="5" name="TextovéPole 4"/>
          <p:cNvSpPr txBox="1"/>
          <p:nvPr/>
        </p:nvSpPr>
        <p:spPr>
          <a:xfrm>
            <a:off x="549203" y="1157971"/>
            <a:ext cx="5912284" cy="1338828"/>
          </a:xfrm>
          <a:prstGeom prst="rect">
            <a:avLst/>
          </a:prstGeom>
          <a:noFill/>
        </p:spPr>
        <p:txBody>
          <a:bodyPr wrap="square" rtlCol="0">
            <a:spAutoFit/>
          </a:bodyPr>
          <a:lstStyle/>
          <a:p>
            <a:pPr algn="just"/>
            <a:endParaRPr lang="cs-CZ" dirty="0" smtClean="0"/>
          </a:p>
          <a:p>
            <a:pPr algn="just"/>
            <a:endParaRPr lang="cs-CZ" dirty="0" smtClean="0">
              <a:latin typeface="Calibri" pitchFamily="34" charset="0"/>
            </a:endParaRPr>
          </a:p>
          <a:p>
            <a:pPr>
              <a:lnSpc>
                <a:spcPct val="150000"/>
              </a:lnSpc>
            </a:pPr>
            <a:r>
              <a:rPr lang="cs-CZ" dirty="0" smtClean="0">
                <a:latin typeface="Calibri" pitchFamily="34" charset="0"/>
              </a:rPr>
              <a:t>	</a:t>
            </a:r>
            <a:endParaRPr lang="cs-CZ" dirty="0">
              <a:latin typeface="Calibri" pitchFamily="34" charset="0"/>
              <a:cs typeface="Calibri" panose="020F0502020204030204" pitchFamily="34" charset="0"/>
            </a:endParaRPr>
          </a:p>
          <a:p>
            <a:endParaRPr lang="cs-CZ" dirty="0">
              <a:latin typeface="Calibri" pitchFamily="34" charset="0"/>
            </a:endParaRPr>
          </a:p>
        </p:txBody>
      </p:sp>
      <p:pic>
        <p:nvPicPr>
          <p:cNvPr id="1026" name="Picture 2"/>
          <p:cNvPicPr>
            <a:picLocks noChangeAspect="1" noChangeArrowheads="1"/>
          </p:cNvPicPr>
          <p:nvPr/>
        </p:nvPicPr>
        <p:blipFill>
          <a:blip r:embed="rId2" cstate="print">
            <a:grayscl/>
          </a:blip>
          <a:srcRect l="38923" t="-3184" r="-14090"/>
          <a:stretch>
            <a:fillRect/>
          </a:stretch>
        </p:blipFill>
        <p:spPr bwMode="auto">
          <a:xfrm>
            <a:off x="3916209" y="6139543"/>
            <a:ext cx="2693667" cy="2761861"/>
          </a:xfrm>
          <a:prstGeom prst="rect">
            <a:avLst/>
          </a:prstGeom>
          <a:ln>
            <a:noFill/>
          </a:ln>
          <a:effectLst>
            <a:outerShdw blurRad="292100" dist="139700" dir="2700000" algn="tl" rotWithShape="0">
              <a:srgbClr val="333333">
                <a:alpha val="65000"/>
              </a:srgbClr>
            </a:outerShdw>
          </a:effectLst>
        </p:spPr>
      </p:pic>
      <p:sp>
        <p:nvSpPr>
          <p:cNvPr id="6" name="TextovéPole 5"/>
          <p:cNvSpPr txBox="1"/>
          <p:nvPr/>
        </p:nvSpPr>
        <p:spPr>
          <a:xfrm>
            <a:off x="242596" y="795738"/>
            <a:ext cx="6254496" cy="5539978"/>
          </a:xfrm>
          <a:prstGeom prst="rect">
            <a:avLst/>
          </a:prstGeom>
          <a:noFill/>
        </p:spPr>
        <p:txBody>
          <a:bodyPr wrap="square" rtlCol="0">
            <a:spAutoFit/>
          </a:bodyPr>
          <a:lstStyle/>
          <a:p>
            <a:pPr algn="just"/>
            <a:r>
              <a:rPr lang="cs-CZ" sz="2400" dirty="0" smtClean="0">
                <a:latin typeface="Calibri" pitchFamily="34" charset="0"/>
                <a:cs typeface="Calibri" pitchFamily="34" charset="0"/>
              </a:rPr>
              <a:t>	</a:t>
            </a:r>
            <a:r>
              <a:rPr lang="cs-CZ" dirty="0" smtClean="0">
                <a:latin typeface="Calibri" pitchFamily="34" charset="0"/>
                <a:cs typeface="Calibri" pitchFamily="34" charset="0"/>
              </a:rPr>
              <a:t>Vážení čtenáři.</a:t>
            </a:r>
          </a:p>
          <a:p>
            <a:pPr algn="just"/>
            <a:r>
              <a:rPr lang="cs-CZ" dirty="0" smtClean="0">
                <a:latin typeface="Calibri" pitchFamily="34" charset="0"/>
                <a:cs typeface="Calibri" pitchFamily="34" charset="0"/>
              </a:rPr>
              <a:t>	Zdravím Vás u dalšího dílu našeho časopisu </a:t>
            </a:r>
            <a:r>
              <a:rPr lang="cs-CZ" dirty="0" err="1" smtClean="0">
                <a:latin typeface="Calibri" pitchFamily="34" charset="0"/>
                <a:cs typeface="Calibri" pitchFamily="34" charset="0"/>
              </a:rPr>
              <a:t>Církvičák</a:t>
            </a:r>
            <a:r>
              <a:rPr lang="cs-CZ" dirty="0" smtClean="0">
                <a:latin typeface="Calibri" pitchFamily="34" charset="0"/>
                <a:cs typeface="Calibri" pitchFamily="34" charset="0"/>
              </a:rPr>
              <a:t>. Jsme na konci podzimu. Začíná se brzy stmívat a bývá velice zima. Lezou na nás nemoci. Proto prosím noste teplé oblečení, abyste taky neonemocněli. </a:t>
            </a:r>
          </a:p>
          <a:p>
            <a:pPr algn="just"/>
            <a:r>
              <a:rPr lang="cs-CZ" dirty="0" smtClean="0">
                <a:latin typeface="Calibri" pitchFamily="34" charset="0"/>
                <a:cs typeface="Calibri" pitchFamily="34" charset="0"/>
              </a:rPr>
              <a:t>	Přijel k nám i sv. Martin  který nám nasypal pár vloček sněhu, ale až 19. listopadu </a:t>
            </a:r>
            <a:r>
              <a:rPr lang="cs-CZ" dirty="0" smtClean="0">
                <a:latin typeface="Calibri" pitchFamily="34" charset="0"/>
                <a:cs typeface="Calibri" pitchFamily="34" charset="0"/>
                <a:sym typeface="Wingdings" pitchFamily="2" charset="2"/>
              </a:rPr>
              <a:t>.</a:t>
            </a:r>
            <a:endParaRPr lang="cs-CZ" dirty="0" smtClean="0">
              <a:latin typeface="Calibri" pitchFamily="34" charset="0"/>
              <a:cs typeface="Calibri" pitchFamily="34" charset="0"/>
            </a:endParaRPr>
          </a:p>
          <a:p>
            <a:pPr algn="just"/>
            <a:r>
              <a:rPr lang="cs-CZ" dirty="0" smtClean="0">
                <a:latin typeface="Calibri" pitchFamily="34" charset="0"/>
                <a:cs typeface="Calibri" pitchFamily="34" charset="0"/>
              </a:rPr>
              <a:t>	V tomto čísle se určitě dočtete o T. G. Masarykovi, o besedě s rodáky naší vesnice, o výletu do Prahy, o oslavách 100 </a:t>
            </a:r>
            <a:r>
              <a:rPr lang="cs-CZ" dirty="0" smtClean="0">
                <a:latin typeface="Calibri" pitchFamily="34" charset="0"/>
                <a:cs typeface="Calibri" pitchFamily="34" charset="0"/>
              </a:rPr>
              <a:t>let. Přečtete </a:t>
            </a:r>
            <a:r>
              <a:rPr lang="cs-CZ" dirty="0" smtClean="0">
                <a:latin typeface="Calibri" pitchFamily="34" charset="0"/>
                <a:cs typeface="Calibri" pitchFamily="34" charset="0"/>
              </a:rPr>
              <a:t>si i rozhovor s paní učitelkou Nevrlou nebo paní ředitelkou Lídou </a:t>
            </a:r>
            <a:r>
              <a:rPr lang="cs-CZ" dirty="0" smtClean="0">
                <a:latin typeface="Calibri" pitchFamily="34" charset="0"/>
                <a:cs typeface="Calibri" pitchFamily="34" charset="0"/>
              </a:rPr>
              <a:t>Hruškovou. Pobavíte </a:t>
            </a:r>
            <a:r>
              <a:rPr lang="cs-CZ" dirty="0" smtClean="0">
                <a:latin typeface="Calibri" pitchFamily="34" charset="0"/>
                <a:cs typeface="Calibri" pitchFamily="34" charset="0"/>
              </a:rPr>
              <a:t>se s </a:t>
            </a:r>
            <a:r>
              <a:rPr lang="cs-CZ" dirty="0" smtClean="0">
                <a:latin typeface="Calibri" pitchFamily="34" charset="0"/>
                <a:cs typeface="Calibri" pitchFamily="34" charset="0"/>
              </a:rPr>
              <a:t>vtipy a hádankami</a:t>
            </a:r>
            <a:r>
              <a:rPr lang="cs-CZ" dirty="0" smtClean="0">
                <a:latin typeface="Calibri" pitchFamily="34" charset="0"/>
                <a:cs typeface="Calibri" pitchFamily="34" charset="0"/>
              </a:rPr>
              <a:t>. Můžete si i vyluštit vánoční </a:t>
            </a:r>
            <a:r>
              <a:rPr lang="cs-CZ" dirty="0" err="1" smtClean="0">
                <a:latin typeface="Calibri" pitchFamily="34" charset="0"/>
                <a:cs typeface="Calibri" pitchFamily="34" charset="0"/>
              </a:rPr>
              <a:t>luštěnku</a:t>
            </a:r>
            <a:r>
              <a:rPr lang="cs-CZ" dirty="0" smtClean="0">
                <a:latin typeface="Calibri" pitchFamily="34" charset="0"/>
                <a:cs typeface="Calibri" pitchFamily="34" charset="0"/>
              </a:rPr>
              <a:t> nebo křížovku a dozvědět se něco o </a:t>
            </a:r>
            <a:r>
              <a:rPr lang="cs-CZ" dirty="0" err="1" smtClean="0">
                <a:latin typeface="Calibri" pitchFamily="34" charset="0"/>
                <a:cs typeface="Calibri" pitchFamily="34" charset="0"/>
              </a:rPr>
              <a:t>Halloweenu</a:t>
            </a:r>
            <a:r>
              <a:rPr lang="cs-CZ" dirty="0" smtClean="0">
                <a:latin typeface="Calibri" pitchFamily="34" charset="0"/>
                <a:cs typeface="Calibri" pitchFamily="34" charset="0"/>
              </a:rPr>
              <a:t>. </a:t>
            </a:r>
          </a:p>
          <a:p>
            <a:pPr algn="just"/>
            <a:r>
              <a:rPr lang="cs-CZ" dirty="0" smtClean="0">
                <a:latin typeface="Calibri" pitchFamily="34" charset="0"/>
                <a:cs typeface="Calibri" pitchFamily="34" charset="0"/>
              </a:rPr>
              <a:t>	</a:t>
            </a:r>
            <a:endParaRPr lang="cs-CZ" dirty="0" smtClean="0">
              <a:latin typeface="Calibri" pitchFamily="34" charset="0"/>
              <a:cs typeface="Calibri" pitchFamily="34" charset="0"/>
              <a:sym typeface="Wingdings" pitchFamily="2" charset="2"/>
            </a:endParaRPr>
          </a:p>
          <a:p>
            <a:pPr algn="just"/>
            <a:r>
              <a:rPr lang="cs-CZ" dirty="0" smtClean="0">
                <a:latin typeface="Calibri" pitchFamily="34" charset="0"/>
                <a:cs typeface="Calibri" pitchFamily="34" charset="0"/>
                <a:sym typeface="Wingdings" pitchFamily="2" charset="2"/>
              </a:rPr>
              <a:t>	D</a:t>
            </a:r>
            <a:r>
              <a:rPr lang="cs-CZ" dirty="0" smtClean="0">
                <a:latin typeface="Calibri" pitchFamily="34" charset="0"/>
                <a:cs typeface="Calibri" pitchFamily="34" charset="0"/>
              </a:rPr>
              <a:t>oufám že se Vám toto číslo bude líbit. </a:t>
            </a:r>
            <a:r>
              <a:rPr lang="cs-CZ" dirty="0" smtClean="0">
                <a:latin typeface="Calibri" pitchFamily="34" charset="0"/>
                <a:cs typeface="Calibri" pitchFamily="34" charset="0"/>
                <a:sym typeface="Wingdings"/>
              </a:rPr>
              <a:t></a:t>
            </a:r>
            <a:endParaRPr lang="cs-CZ" dirty="0" smtClean="0">
              <a:latin typeface="Calibri" pitchFamily="34" charset="0"/>
              <a:cs typeface="Calibri" pitchFamily="34" charset="0"/>
            </a:endParaRPr>
          </a:p>
          <a:p>
            <a:pPr algn="just"/>
            <a:endParaRPr lang="cs-CZ" dirty="0" smtClean="0">
              <a:latin typeface="Calibri" pitchFamily="34" charset="0"/>
              <a:cs typeface="Calibri" pitchFamily="34" charset="0"/>
            </a:endParaRPr>
          </a:p>
          <a:p>
            <a:pPr algn="just"/>
            <a:endParaRPr lang="cs-CZ" dirty="0" smtClean="0">
              <a:latin typeface="Calibri" pitchFamily="34" charset="0"/>
              <a:cs typeface="Calibri" pitchFamily="34" charset="0"/>
            </a:endParaRPr>
          </a:p>
          <a:p>
            <a:r>
              <a:rPr lang="cs-CZ" dirty="0" smtClean="0">
                <a:latin typeface="Calibri" pitchFamily="34" charset="0"/>
                <a:cs typeface="Calibri" pitchFamily="34" charset="0"/>
              </a:rPr>
              <a:t>Váš </a:t>
            </a:r>
            <a:r>
              <a:rPr lang="cs-CZ" dirty="0" err="1" smtClean="0">
                <a:latin typeface="Calibri" pitchFamily="34" charset="0"/>
                <a:cs typeface="Calibri" pitchFamily="34" charset="0"/>
              </a:rPr>
              <a:t>Filda</a:t>
            </a:r>
            <a:endParaRPr lang="cs-CZ" dirty="0" smtClean="0">
              <a:latin typeface="Calibri" pitchFamily="34" charset="0"/>
              <a:cs typeface="Calibri" pitchFamily="34" charset="0"/>
            </a:endParaRPr>
          </a:p>
          <a:p>
            <a:endParaRPr lang="cs-CZ" sz="2400" dirty="0"/>
          </a:p>
        </p:txBody>
      </p:sp>
    </p:spTree>
    <p:extLst>
      <p:ext uri="{BB962C8B-B14F-4D97-AF65-F5344CB8AC3E}">
        <p14:creationId xmlns="" xmlns:p14="http://schemas.microsoft.com/office/powerpoint/2010/main" val="923236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2193155" y="261257"/>
            <a:ext cx="3970750" cy="461665"/>
          </a:xfrm>
          <a:prstGeom prst="rect">
            <a:avLst/>
          </a:prstGeom>
          <a:noFill/>
        </p:spPr>
        <p:txBody>
          <a:bodyPr wrap="square" rtlCol="0">
            <a:spAutoFit/>
          </a:bodyPr>
          <a:lstStyle/>
          <a:p>
            <a:r>
              <a:rPr lang="cs-CZ" sz="2400" b="1" dirty="0" smtClean="0">
                <a:latin typeface="Calibri" panose="020F0502020204030204" pitchFamily="34" charset="0"/>
                <a:cs typeface="Calibri" panose="020F0502020204030204" pitchFamily="34" charset="0"/>
              </a:rPr>
              <a:t>VÝLET  DO  PRAHY</a:t>
            </a:r>
            <a:endParaRPr lang="cs-CZ" sz="2400" b="1" dirty="0">
              <a:latin typeface="Calibri" panose="020F0502020204030204" pitchFamily="34" charset="0"/>
              <a:cs typeface="Calibri" panose="020F0502020204030204" pitchFamily="34" charset="0"/>
            </a:endParaRPr>
          </a:p>
        </p:txBody>
      </p:sp>
      <p:sp>
        <p:nvSpPr>
          <p:cNvPr id="5" name="TextovéPole 4"/>
          <p:cNvSpPr txBox="1"/>
          <p:nvPr/>
        </p:nvSpPr>
        <p:spPr>
          <a:xfrm>
            <a:off x="567864" y="1101987"/>
            <a:ext cx="5912284" cy="1338828"/>
          </a:xfrm>
          <a:prstGeom prst="rect">
            <a:avLst/>
          </a:prstGeom>
          <a:noFill/>
        </p:spPr>
        <p:txBody>
          <a:bodyPr wrap="square" rtlCol="0">
            <a:spAutoFit/>
          </a:bodyPr>
          <a:lstStyle/>
          <a:p>
            <a:pPr algn="just"/>
            <a:endParaRPr lang="cs-CZ" dirty="0" smtClean="0"/>
          </a:p>
          <a:p>
            <a:pPr algn="just"/>
            <a:endParaRPr lang="cs-CZ" dirty="0" smtClean="0">
              <a:latin typeface="Calibri" pitchFamily="34" charset="0"/>
            </a:endParaRPr>
          </a:p>
          <a:p>
            <a:pPr>
              <a:lnSpc>
                <a:spcPct val="150000"/>
              </a:lnSpc>
            </a:pPr>
            <a:r>
              <a:rPr lang="cs-CZ" dirty="0" smtClean="0">
                <a:latin typeface="Calibri" pitchFamily="34" charset="0"/>
              </a:rPr>
              <a:t>	</a:t>
            </a:r>
            <a:endParaRPr lang="cs-CZ" dirty="0">
              <a:latin typeface="Calibri" pitchFamily="34" charset="0"/>
              <a:cs typeface="Calibri" panose="020F0502020204030204" pitchFamily="34" charset="0"/>
            </a:endParaRPr>
          </a:p>
          <a:p>
            <a:endParaRPr lang="cs-CZ" dirty="0">
              <a:latin typeface="Calibri" pitchFamily="34" charset="0"/>
            </a:endParaRPr>
          </a:p>
        </p:txBody>
      </p:sp>
      <p:sp>
        <p:nvSpPr>
          <p:cNvPr id="6" name="TextovéPole 5"/>
          <p:cNvSpPr txBox="1"/>
          <p:nvPr/>
        </p:nvSpPr>
        <p:spPr>
          <a:xfrm>
            <a:off x="410547" y="739357"/>
            <a:ext cx="6158205" cy="6186309"/>
          </a:xfrm>
          <a:prstGeom prst="rect">
            <a:avLst/>
          </a:prstGeom>
          <a:noFill/>
        </p:spPr>
        <p:txBody>
          <a:bodyPr wrap="square" rtlCol="0">
            <a:spAutoFit/>
          </a:bodyPr>
          <a:lstStyle/>
          <a:p>
            <a:pPr algn="just"/>
            <a:r>
              <a:rPr lang="cs-CZ" dirty="0" smtClean="0">
                <a:latin typeface="Calibri" pitchFamily="34" charset="0"/>
                <a:cs typeface="Calibri" pitchFamily="34" charset="0"/>
              </a:rPr>
              <a:t>	Kroužek logických her se vydal na výlet do Prahy do Muzea smyslů. Výlet začínal na nádraží v Kutné Hoře. Poté co jsme odjeli z Kutné Hory, jeli jsme až do Prahy. V Praze jsme vystoupili na Hlavním nádraží a z nádraží jsme šli do Muzea smyslů. </a:t>
            </a:r>
          </a:p>
          <a:p>
            <a:pPr algn="just"/>
            <a:r>
              <a:rPr lang="cs-CZ" dirty="0" smtClean="0">
                <a:latin typeface="Calibri" pitchFamily="34" charset="0"/>
                <a:cs typeface="Calibri" pitchFamily="34" charset="0"/>
              </a:rPr>
              <a:t>	Před muzeem na nás čekal pán, který nás dovedl dovnitř. Vevnitř byl první oční klam, schody namalované na zdi. Bylo tam mnoho místností, například zrcadlové bludiště, nekonečný pokoj, levitující kohoutek, tunel, obrácená koupelna… a na konci i místnost s hlavolamy a fotkami. </a:t>
            </a:r>
          </a:p>
          <a:p>
            <a:pPr algn="just"/>
            <a:r>
              <a:rPr lang="cs-CZ" dirty="0" smtClean="0">
                <a:latin typeface="Calibri" pitchFamily="34" charset="0"/>
                <a:cs typeface="Calibri" pitchFamily="34" charset="0"/>
              </a:rPr>
              <a:t>	Když jsme si prošli celé muzeum, tak nás čekala dlouhá cesta do obchodního centra Palladium. Tam jsme se najedli. Někdo šel do KFC a někdo do </a:t>
            </a:r>
            <a:r>
              <a:rPr lang="cs-CZ" dirty="0" err="1" smtClean="0">
                <a:latin typeface="Calibri" pitchFamily="34" charset="0"/>
                <a:cs typeface="Calibri" pitchFamily="34" charset="0"/>
              </a:rPr>
              <a:t>McDonald</a:t>
            </a:r>
            <a:r>
              <a:rPr lang="cs-CZ" dirty="0" smtClean="0">
                <a:latin typeface="Calibri" pitchFamily="34" charset="0"/>
                <a:cs typeface="Calibri" pitchFamily="34" charset="0"/>
              </a:rPr>
              <a:t>´s. Bylo to výtečné. </a:t>
            </a:r>
          </a:p>
          <a:p>
            <a:pPr algn="just"/>
            <a:r>
              <a:rPr lang="cs-CZ" dirty="0" smtClean="0">
                <a:latin typeface="Calibri" pitchFamily="34" charset="0"/>
                <a:cs typeface="Calibri" pitchFamily="34" charset="0"/>
              </a:rPr>
              <a:t>	Poté co jsme se najedli, šli jsme na nádraží a jeli jsme vlakem do Kolína. V Kolíně jsme přestoupili na vlak do </a:t>
            </a:r>
            <a:r>
              <a:rPr lang="cs-CZ" dirty="0" err="1" smtClean="0">
                <a:latin typeface="Calibri" pitchFamily="34" charset="0"/>
                <a:cs typeface="Calibri" pitchFamily="34" charset="0"/>
              </a:rPr>
              <a:t>Církvice</a:t>
            </a:r>
            <a:r>
              <a:rPr lang="cs-CZ" dirty="0" smtClean="0">
                <a:latin typeface="Calibri" pitchFamily="34" charset="0"/>
                <a:cs typeface="Calibri" pitchFamily="34" charset="0"/>
              </a:rPr>
              <a:t>. Do </a:t>
            </a:r>
            <a:r>
              <a:rPr lang="cs-CZ" dirty="0" err="1" smtClean="0">
                <a:latin typeface="Calibri" pitchFamily="34" charset="0"/>
                <a:cs typeface="Calibri" pitchFamily="34" charset="0"/>
              </a:rPr>
              <a:t>Církvice</a:t>
            </a:r>
            <a:r>
              <a:rPr lang="cs-CZ" dirty="0" smtClean="0">
                <a:latin typeface="Calibri" pitchFamily="34" charset="0"/>
                <a:cs typeface="Calibri" pitchFamily="34" charset="0"/>
              </a:rPr>
              <a:t> jsme přijeli v 18:33. </a:t>
            </a:r>
          </a:p>
          <a:p>
            <a:pPr algn="just"/>
            <a:r>
              <a:rPr lang="cs-CZ" dirty="0" smtClean="0">
                <a:latin typeface="Calibri" pitchFamily="34" charset="0"/>
                <a:cs typeface="Calibri" pitchFamily="34" charset="0"/>
              </a:rPr>
              <a:t>Byl to krásný výlet.  </a:t>
            </a:r>
          </a:p>
          <a:p>
            <a:pPr algn="just"/>
            <a:r>
              <a:rPr lang="cs-CZ" dirty="0" smtClean="0">
                <a:latin typeface="Calibri" pitchFamily="34" charset="0"/>
                <a:cs typeface="Calibri" pitchFamily="34" charset="0"/>
              </a:rPr>
              <a:t>  Napsali: </a:t>
            </a:r>
            <a:r>
              <a:rPr lang="cs-CZ" dirty="0" err="1" smtClean="0">
                <a:latin typeface="Calibri" pitchFamily="34" charset="0"/>
                <a:cs typeface="Calibri" pitchFamily="34" charset="0"/>
              </a:rPr>
              <a:t>Ami</a:t>
            </a:r>
            <a:r>
              <a:rPr lang="cs-CZ" dirty="0" smtClean="0">
                <a:latin typeface="Calibri" pitchFamily="34" charset="0"/>
                <a:cs typeface="Calibri" pitchFamily="34" charset="0"/>
              </a:rPr>
              <a:t> </a:t>
            </a:r>
            <a:r>
              <a:rPr lang="cs-CZ" dirty="0" err="1" smtClean="0">
                <a:latin typeface="Calibri" pitchFamily="34" charset="0"/>
                <a:cs typeface="Calibri" pitchFamily="34" charset="0"/>
              </a:rPr>
              <a:t>Pernikářová</a:t>
            </a:r>
            <a:r>
              <a:rPr lang="cs-CZ" dirty="0" smtClean="0">
                <a:latin typeface="Calibri" pitchFamily="34" charset="0"/>
                <a:cs typeface="Calibri" pitchFamily="34" charset="0"/>
              </a:rPr>
              <a:t> a </a:t>
            </a:r>
            <a:r>
              <a:rPr lang="cs-CZ" dirty="0" err="1" smtClean="0">
                <a:latin typeface="Calibri" pitchFamily="34" charset="0"/>
                <a:cs typeface="Calibri" pitchFamily="34" charset="0"/>
              </a:rPr>
              <a:t>Filda</a:t>
            </a:r>
            <a:r>
              <a:rPr lang="cs-CZ" dirty="0" smtClean="0">
                <a:latin typeface="Calibri" pitchFamily="34" charset="0"/>
                <a:cs typeface="Calibri" pitchFamily="34" charset="0"/>
              </a:rPr>
              <a:t> </a:t>
            </a:r>
            <a:r>
              <a:rPr lang="cs-CZ" dirty="0" err="1" smtClean="0">
                <a:latin typeface="Calibri" pitchFamily="34" charset="0"/>
                <a:cs typeface="Calibri" pitchFamily="34" charset="0"/>
              </a:rPr>
              <a:t>Lanc</a:t>
            </a:r>
            <a:r>
              <a:rPr lang="cs-CZ" dirty="0" smtClean="0">
                <a:latin typeface="Calibri" pitchFamily="34" charset="0"/>
                <a:cs typeface="Calibri" pitchFamily="34" charset="0"/>
              </a:rPr>
              <a:t>, foto: Štěpánka Hrušková        </a:t>
            </a:r>
            <a:r>
              <a:rPr lang="cs-CZ" sz="2400" dirty="0" smtClean="0">
                <a:latin typeface="Calibri" pitchFamily="34" charset="0"/>
                <a:cs typeface="Calibri" pitchFamily="34" charset="0"/>
              </a:rPr>
              <a:t>                                                                                                                                                                                                          </a:t>
            </a:r>
          </a:p>
          <a:p>
            <a:pPr algn="just"/>
            <a:endParaRPr lang="cs-CZ" sz="2400" dirty="0" smtClean="0">
              <a:latin typeface="Calibri" pitchFamily="34" charset="0"/>
              <a:cs typeface="Calibri" pitchFamily="34" charset="0"/>
            </a:endParaRPr>
          </a:p>
          <a:p>
            <a:endParaRPr lang="cs-CZ" sz="2400" dirty="0"/>
          </a:p>
        </p:txBody>
      </p:sp>
      <p:pic>
        <p:nvPicPr>
          <p:cNvPr id="3076" name="Picture 4" descr="https://img31.rajce.idnes.cz/d3103/15/15595/15595811_df9871d04516eb9ec5f3ec0623fd16f0/thumb/0FBF609D-B9BA-4865-BEC2-7BB213A065DF.jpg?ver=0"/>
          <p:cNvPicPr>
            <a:picLocks noChangeAspect="1" noChangeArrowheads="1"/>
          </p:cNvPicPr>
          <p:nvPr/>
        </p:nvPicPr>
        <p:blipFill>
          <a:blip r:embed="rId3" cstate="print"/>
          <a:srcRect/>
          <a:stretch>
            <a:fillRect/>
          </a:stretch>
        </p:blipFill>
        <p:spPr bwMode="auto">
          <a:xfrm>
            <a:off x="1349894" y="6198876"/>
            <a:ext cx="3968555" cy="2945124"/>
          </a:xfrm>
          <a:prstGeom prst="rect">
            <a:avLst/>
          </a:prstGeom>
          <a:noFill/>
        </p:spPr>
      </p:pic>
    </p:spTree>
    <p:extLst>
      <p:ext uri="{BB962C8B-B14F-4D97-AF65-F5344CB8AC3E}">
        <p14:creationId xmlns="" xmlns:p14="http://schemas.microsoft.com/office/powerpoint/2010/main" val="923236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1987881" y="424665"/>
            <a:ext cx="3970750" cy="461665"/>
          </a:xfrm>
          <a:prstGeom prst="rect">
            <a:avLst/>
          </a:prstGeom>
          <a:noFill/>
        </p:spPr>
        <p:txBody>
          <a:bodyPr wrap="square" rtlCol="0">
            <a:spAutoFit/>
          </a:bodyPr>
          <a:lstStyle/>
          <a:p>
            <a:r>
              <a:rPr lang="cs-CZ" sz="2400" b="1" dirty="0" smtClean="0">
                <a:latin typeface="Calibri" panose="020F0502020204030204" pitchFamily="34" charset="0"/>
                <a:cs typeface="Calibri" panose="020F0502020204030204" pitchFamily="34" charset="0"/>
              </a:rPr>
              <a:t>VÝLET  DO  PRAHY</a:t>
            </a:r>
            <a:endParaRPr lang="cs-CZ" sz="2400" b="1" dirty="0">
              <a:latin typeface="Calibri" panose="020F0502020204030204" pitchFamily="34" charset="0"/>
              <a:cs typeface="Calibri" panose="020F0502020204030204" pitchFamily="34" charset="0"/>
            </a:endParaRPr>
          </a:p>
        </p:txBody>
      </p:sp>
      <p:sp>
        <p:nvSpPr>
          <p:cNvPr id="5" name="TextovéPole 4"/>
          <p:cNvSpPr txBox="1"/>
          <p:nvPr/>
        </p:nvSpPr>
        <p:spPr>
          <a:xfrm>
            <a:off x="567864" y="1101987"/>
            <a:ext cx="5912284" cy="1338828"/>
          </a:xfrm>
          <a:prstGeom prst="rect">
            <a:avLst/>
          </a:prstGeom>
          <a:noFill/>
        </p:spPr>
        <p:txBody>
          <a:bodyPr wrap="square" rtlCol="0">
            <a:spAutoFit/>
          </a:bodyPr>
          <a:lstStyle/>
          <a:p>
            <a:pPr algn="just"/>
            <a:endParaRPr lang="cs-CZ" dirty="0" smtClean="0"/>
          </a:p>
          <a:p>
            <a:pPr algn="just"/>
            <a:endParaRPr lang="cs-CZ" dirty="0" smtClean="0">
              <a:latin typeface="Calibri" pitchFamily="34" charset="0"/>
            </a:endParaRPr>
          </a:p>
          <a:p>
            <a:pPr>
              <a:lnSpc>
                <a:spcPct val="150000"/>
              </a:lnSpc>
            </a:pPr>
            <a:r>
              <a:rPr lang="cs-CZ" dirty="0" smtClean="0">
                <a:latin typeface="Calibri" pitchFamily="34" charset="0"/>
              </a:rPr>
              <a:t>	</a:t>
            </a:r>
            <a:endParaRPr lang="cs-CZ" dirty="0">
              <a:latin typeface="Calibri" pitchFamily="34" charset="0"/>
              <a:cs typeface="Calibri" panose="020F0502020204030204" pitchFamily="34" charset="0"/>
            </a:endParaRPr>
          </a:p>
          <a:p>
            <a:endParaRPr lang="cs-CZ" dirty="0">
              <a:latin typeface="Calibri" pitchFamily="34" charset="0"/>
            </a:endParaRPr>
          </a:p>
        </p:txBody>
      </p:sp>
      <p:pic>
        <p:nvPicPr>
          <p:cNvPr id="3074" name="Picture 2" descr="https://www.zscirkvice.cz/wp-content/uploads/2018/10/9D54BBBE-F88E-4D34-91E1-E5D0498B3BBC-e1539797389430-765x1024.jpeg"/>
          <p:cNvPicPr>
            <a:picLocks noChangeAspect="1" noChangeArrowheads="1"/>
          </p:cNvPicPr>
          <p:nvPr/>
        </p:nvPicPr>
        <p:blipFill>
          <a:blip r:embed="rId3" cstate="print"/>
          <a:srcRect/>
          <a:stretch>
            <a:fillRect/>
          </a:stretch>
        </p:blipFill>
        <p:spPr bwMode="auto">
          <a:xfrm>
            <a:off x="924326" y="1199923"/>
            <a:ext cx="5126191" cy="6861725"/>
          </a:xfrm>
          <a:prstGeom prst="rect">
            <a:avLst/>
          </a:prstGeom>
          <a:noFill/>
        </p:spPr>
      </p:pic>
      <p:sp>
        <p:nvSpPr>
          <p:cNvPr id="7" name="TextovéPole 6"/>
          <p:cNvSpPr txBox="1"/>
          <p:nvPr/>
        </p:nvSpPr>
        <p:spPr>
          <a:xfrm>
            <a:off x="3657599" y="8378890"/>
            <a:ext cx="2855168" cy="369332"/>
          </a:xfrm>
          <a:prstGeom prst="rect">
            <a:avLst/>
          </a:prstGeom>
          <a:noFill/>
        </p:spPr>
        <p:txBody>
          <a:bodyPr wrap="square" rtlCol="0">
            <a:spAutoFit/>
          </a:bodyPr>
          <a:lstStyle/>
          <a:p>
            <a:r>
              <a:rPr lang="cs-CZ" dirty="0" smtClean="0">
                <a:latin typeface="Calibri" pitchFamily="34" charset="0"/>
                <a:cs typeface="Calibri" pitchFamily="34" charset="0"/>
              </a:rPr>
              <a:t>Foto: Ludmila Hrušková</a:t>
            </a:r>
            <a:endParaRPr lang="cs-CZ" dirty="0">
              <a:latin typeface="Calibri" pitchFamily="34" charset="0"/>
              <a:cs typeface="Calibri" pitchFamily="34" charset="0"/>
            </a:endParaRPr>
          </a:p>
        </p:txBody>
      </p:sp>
    </p:spTree>
    <p:extLst>
      <p:ext uri="{BB962C8B-B14F-4D97-AF65-F5344CB8AC3E}">
        <p14:creationId xmlns="" xmlns:p14="http://schemas.microsoft.com/office/powerpoint/2010/main" val="9232365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261257" y="964552"/>
            <a:ext cx="6344816" cy="4247317"/>
          </a:xfrm>
          <a:prstGeom prst="rect">
            <a:avLst/>
          </a:prstGeom>
          <a:noFill/>
        </p:spPr>
        <p:txBody>
          <a:bodyPr wrap="square" rtlCol="0">
            <a:spAutoFit/>
          </a:bodyPr>
          <a:lstStyle/>
          <a:p>
            <a:pPr algn="just"/>
            <a:r>
              <a:rPr lang="cs-CZ" dirty="0" smtClean="0">
                <a:latin typeface="Calibri" pitchFamily="34" charset="0"/>
                <a:cs typeface="Calibri" pitchFamily="34" charset="0"/>
              </a:rPr>
              <a:t>	22. října 2018 k nám přišli paní Kolářová a pan Horáček, naši </a:t>
            </a:r>
            <a:r>
              <a:rPr lang="cs-CZ" dirty="0" err="1" smtClean="0">
                <a:latin typeface="Calibri" pitchFamily="34" charset="0"/>
                <a:cs typeface="Calibri" pitchFamily="34" charset="0"/>
              </a:rPr>
              <a:t>církvičtí</a:t>
            </a:r>
            <a:r>
              <a:rPr lang="cs-CZ" dirty="0" smtClean="0">
                <a:latin typeface="Calibri" pitchFamily="34" charset="0"/>
                <a:cs typeface="Calibri" pitchFamily="34" charset="0"/>
              </a:rPr>
              <a:t> rodáci a vyprávěli nám o tom, jak to tady chodilo před sedmdesáti lety. </a:t>
            </a:r>
          </a:p>
          <a:p>
            <a:pPr algn="just"/>
            <a:r>
              <a:rPr lang="cs-CZ" dirty="0" smtClean="0">
                <a:latin typeface="Calibri" pitchFamily="34" charset="0"/>
                <a:cs typeface="Calibri" pitchFamily="34" charset="0"/>
              </a:rPr>
              <a:t>	Paní Kolářová nám říkala, kolik jich bylo ve třídě. Ve třetí</a:t>
            </a:r>
          </a:p>
          <a:p>
            <a:pPr algn="just"/>
            <a:r>
              <a:rPr lang="cs-CZ" dirty="0" smtClean="0">
                <a:latin typeface="Calibri" pitchFamily="34" charset="0"/>
                <a:cs typeface="Calibri" pitchFamily="34" charset="0"/>
              </a:rPr>
              <a:t>třídě jich bylo 19. Pan Horáček povídal, že jich bylo 39. Mohli jsme se jich zeptat na jakoukoliv otázku. Paní Kolářová nám připravila papír s letopočty, takovou časovou osu.</a:t>
            </a:r>
          </a:p>
          <a:p>
            <a:pPr algn="just"/>
            <a:r>
              <a:rPr lang="cs-CZ" dirty="0" smtClean="0">
                <a:latin typeface="Calibri" pitchFamily="34" charset="0"/>
                <a:cs typeface="Calibri" pitchFamily="34" charset="0"/>
              </a:rPr>
              <a:t>	Pan Horáček měl tatínka kováře. Jeho tatínek měl štěstí, protože byl kovář a podkovával koně, kteří byli potřeba místo dopravních prostředků. Proto nebyl v boji, ale na vojně kovářem. Sám pan Horáček měl také štěstí. Byl totiž </a:t>
            </a:r>
            <a:r>
              <a:rPr lang="cs-CZ" dirty="0" err="1" smtClean="0">
                <a:latin typeface="Calibri" pitchFamily="34" charset="0"/>
                <a:cs typeface="Calibri" pitchFamily="34" charset="0"/>
              </a:rPr>
              <a:t>šofér</a:t>
            </a:r>
            <a:r>
              <a:rPr lang="cs-CZ" dirty="0" smtClean="0">
                <a:latin typeface="Calibri" pitchFamily="34" charset="0"/>
                <a:cs typeface="Calibri" pitchFamily="34" charset="0"/>
              </a:rPr>
              <a:t> a rozvážel věci a vojáky po Praze a nemusel sloužit jako ostatní v kasárnách.</a:t>
            </a:r>
          </a:p>
          <a:p>
            <a:pPr algn="just"/>
            <a:r>
              <a:rPr lang="cs-CZ" dirty="0" smtClean="0">
                <a:latin typeface="Calibri" pitchFamily="34" charset="0"/>
                <a:cs typeface="Calibri" pitchFamily="34" charset="0"/>
              </a:rPr>
              <a:t>	Když jel jednou do práce do Kolína, viděl jet proti sobě tanky. Byl to rok 1968. </a:t>
            </a:r>
          </a:p>
          <a:p>
            <a:pPr algn="r"/>
            <a:r>
              <a:rPr lang="cs-CZ" dirty="0" smtClean="0">
                <a:latin typeface="Calibri" pitchFamily="34" charset="0"/>
                <a:cs typeface="Calibri" pitchFamily="34" charset="0"/>
              </a:rPr>
              <a:t>Napsal: Tonda Vařička</a:t>
            </a:r>
            <a:endParaRPr lang="cs-CZ" dirty="0">
              <a:latin typeface="Calibri" pitchFamily="34" charset="0"/>
              <a:cs typeface="Calibri" pitchFamily="34" charset="0"/>
            </a:endParaRPr>
          </a:p>
        </p:txBody>
      </p:sp>
      <p:sp>
        <p:nvSpPr>
          <p:cNvPr id="5" name="TextovéPole 4"/>
          <p:cNvSpPr txBox="1"/>
          <p:nvPr/>
        </p:nvSpPr>
        <p:spPr>
          <a:xfrm>
            <a:off x="1800808" y="330070"/>
            <a:ext cx="5057192" cy="461665"/>
          </a:xfrm>
          <a:prstGeom prst="rect">
            <a:avLst/>
          </a:prstGeom>
          <a:noFill/>
        </p:spPr>
        <p:txBody>
          <a:bodyPr wrap="square" rtlCol="0">
            <a:spAutoFit/>
          </a:bodyPr>
          <a:lstStyle/>
          <a:p>
            <a:r>
              <a:rPr lang="cs-CZ" sz="2400" b="1" dirty="0" smtClean="0">
                <a:latin typeface="Calibri" pitchFamily="34" charset="0"/>
                <a:cs typeface="Calibri" pitchFamily="34" charset="0"/>
              </a:rPr>
              <a:t>BESEDA  S  PAMĚTNÍKY</a:t>
            </a:r>
            <a:endParaRPr lang="cs-CZ" sz="2400" b="1" dirty="0">
              <a:latin typeface="Calibri" pitchFamily="34" charset="0"/>
              <a:cs typeface="Calibri" pitchFamily="34" charset="0"/>
            </a:endParaRPr>
          </a:p>
        </p:txBody>
      </p:sp>
      <p:pic>
        <p:nvPicPr>
          <p:cNvPr id="15362" name="Picture 2" descr="https://img25.rajce.idnes.cz/d2503/15/15618/15618220_2fcf8594f93c5ef0c469540cb5dd3935/thumb/6FD7BD0F-26B0-4BE0-8728-7B587BEF7606.jpg?ver=0"/>
          <p:cNvPicPr>
            <a:picLocks noChangeAspect="1" noChangeArrowheads="1"/>
          </p:cNvPicPr>
          <p:nvPr/>
        </p:nvPicPr>
        <p:blipFill>
          <a:blip r:embed="rId2" cstate="print"/>
          <a:srcRect/>
          <a:stretch>
            <a:fillRect/>
          </a:stretch>
        </p:blipFill>
        <p:spPr bwMode="auto">
          <a:xfrm>
            <a:off x="-6058613" y="1287624"/>
            <a:ext cx="5410200" cy="3810000"/>
          </a:xfrm>
          <a:prstGeom prst="rect">
            <a:avLst/>
          </a:prstGeom>
          <a:noFill/>
        </p:spPr>
      </p:pic>
      <p:pic>
        <p:nvPicPr>
          <p:cNvPr id="15364" name="Picture 4" descr="https://img29.rajce.idnes.cz/d2901/15/15610/15610969_948ee76c3b5398c2ebc4763bbd219dba/thumb/3074CDAB-FD12-4C09-86F1-50AD151B77E0.jpg?ver=0"/>
          <p:cNvPicPr>
            <a:picLocks noChangeAspect="1" noChangeArrowheads="1"/>
          </p:cNvPicPr>
          <p:nvPr/>
        </p:nvPicPr>
        <p:blipFill>
          <a:blip r:embed="rId3" cstate="print"/>
          <a:srcRect/>
          <a:stretch>
            <a:fillRect/>
          </a:stretch>
        </p:blipFill>
        <p:spPr bwMode="auto">
          <a:xfrm>
            <a:off x="1295399" y="5314950"/>
            <a:ext cx="4535329" cy="3390900"/>
          </a:xfrm>
          <a:prstGeom prst="rect">
            <a:avLst/>
          </a:prstGeom>
          <a:noFill/>
        </p:spPr>
      </p:pic>
      <p:sp>
        <p:nvSpPr>
          <p:cNvPr id="6" name="TextovéPole 5"/>
          <p:cNvSpPr txBox="1"/>
          <p:nvPr/>
        </p:nvSpPr>
        <p:spPr>
          <a:xfrm>
            <a:off x="4400550" y="8774668"/>
            <a:ext cx="3733800" cy="369332"/>
          </a:xfrm>
          <a:prstGeom prst="rect">
            <a:avLst/>
          </a:prstGeom>
          <a:noFill/>
        </p:spPr>
        <p:txBody>
          <a:bodyPr wrap="square" rtlCol="0">
            <a:spAutoFit/>
          </a:bodyPr>
          <a:lstStyle/>
          <a:p>
            <a:r>
              <a:rPr lang="cs-CZ" dirty="0" smtClean="0">
                <a:latin typeface="Calibri" pitchFamily="34" charset="0"/>
                <a:cs typeface="Calibri" pitchFamily="34" charset="0"/>
              </a:rPr>
              <a:t>Foto: Ludmila Hrušková</a:t>
            </a:r>
            <a:endParaRPr lang="cs-CZ" dirty="0">
              <a:latin typeface="Calibri" pitchFamily="34" charset="0"/>
              <a:cs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261257" y="1250302"/>
            <a:ext cx="6344816" cy="7848302"/>
          </a:xfrm>
          <a:prstGeom prst="rect">
            <a:avLst/>
          </a:prstGeom>
          <a:noFill/>
        </p:spPr>
        <p:txBody>
          <a:bodyPr wrap="square" rtlCol="0">
            <a:spAutoFit/>
          </a:bodyPr>
          <a:lstStyle/>
          <a:p>
            <a:pPr algn="just"/>
            <a:r>
              <a:rPr lang="cs-CZ" dirty="0" smtClean="0">
                <a:latin typeface="Calibri" pitchFamily="34" charset="0"/>
                <a:cs typeface="Calibri" pitchFamily="34" charset="0"/>
              </a:rPr>
              <a:t>	Celá škola si přinesla barevné triko, aby mohla ze svých těl vytvořit státní vlajku. První a druhá třída měla bílou, třetí a čtvrtá červenou a pátá třída měla modrou barvu trička. Okolo desáté hodiny jsme si šli obléct barevná trika. 	</a:t>
            </a:r>
          </a:p>
          <a:p>
            <a:pPr algn="just"/>
            <a:r>
              <a:rPr lang="cs-CZ" dirty="0" smtClean="0">
                <a:latin typeface="Calibri" pitchFamily="34" charset="0"/>
                <a:cs typeface="Calibri" pitchFamily="34" charset="0"/>
              </a:rPr>
              <a:t>	Pak když jsme se oblékli, šli jsme se fotit. Hned tady u školy jsme položili věnec k pomníku padlých </a:t>
            </a:r>
            <a:r>
              <a:rPr lang="cs-CZ" dirty="0" err="1" smtClean="0">
                <a:latin typeface="Calibri" pitchFamily="34" charset="0"/>
                <a:cs typeface="Calibri" pitchFamily="34" charset="0"/>
              </a:rPr>
              <a:t>církvických</a:t>
            </a:r>
            <a:r>
              <a:rPr lang="cs-CZ" dirty="0" smtClean="0">
                <a:latin typeface="Calibri" pitchFamily="34" charset="0"/>
                <a:cs typeface="Calibri" pitchFamily="34" charset="0"/>
              </a:rPr>
              <a:t> občanů a </a:t>
            </a:r>
            <a:r>
              <a:rPr lang="cs-CZ" dirty="0" err="1" smtClean="0">
                <a:latin typeface="Calibri" pitchFamily="34" charset="0"/>
                <a:cs typeface="Calibri" pitchFamily="34" charset="0"/>
              </a:rPr>
              <a:t>páťáci</a:t>
            </a:r>
            <a:r>
              <a:rPr lang="cs-CZ" dirty="0" smtClean="0">
                <a:latin typeface="Calibri" pitchFamily="34" charset="0"/>
                <a:cs typeface="Calibri" pitchFamily="34" charset="0"/>
              </a:rPr>
              <a:t> zazpívali slavnostní píseň „Za 100 let.“ Potom, co jsme odezpívali, jsme vytvořili průvod a šli jsme nahoru k sokolovně. Po cestě jsme potkali pana starostu, který nám dal jiný věnec z jehličí a ten jsme položili k pomníku v </a:t>
            </a:r>
            <a:r>
              <a:rPr lang="cs-CZ" dirty="0" err="1" smtClean="0">
                <a:latin typeface="Calibri" pitchFamily="34" charset="0"/>
                <a:cs typeface="Calibri" pitchFamily="34" charset="0"/>
              </a:rPr>
              <a:t>Jakubě</a:t>
            </a:r>
            <a:r>
              <a:rPr lang="cs-CZ" dirty="0" smtClean="0">
                <a:latin typeface="Calibri" pitchFamily="34" charset="0"/>
                <a:cs typeface="Calibri" pitchFamily="34" charset="0"/>
              </a:rPr>
              <a:t>. Paní ředitelka měla proslov společně s panem starostou. A pak nás čekala jen cesta zpět do školy. </a:t>
            </a:r>
          </a:p>
          <a:p>
            <a:pPr algn="just"/>
            <a:r>
              <a:rPr lang="cs-CZ" dirty="0" smtClean="0">
                <a:latin typeface="Calibri" pitchFamily="34" charset="0"/>
                <a:cs typeface="Calibri" pitchFamily="34" charset="0"/>
              </a:rPr>
              <a:t>	Ve škole jsme se už rozešli do tříd. Ve třídách jsme poznávali starodávné předměty. V každé třídě byla jiná zábava. V první třídě jsme dostali kartičky a měli jsme za úkol je přiřadit k předmětům. Ve druhé třídě jsme si říkali, co jaký předmět je a k čemu se používal. Ve třetí třídě jsme také dostali kartičky a měli jsme je přiřadit k věcem. Ve čtvrté třídě jsme přiřazovali slova k věcem a ukazovali jsme si vysvědčení. V páté třídě jsme si pouštěli gramofon z roku 1923 a ukazovali jsme si knížky a přiřazovali jsme letopočty podle toho, z jakého roku kniha pochází.</a:t>
            </a:r>
          </a:p>
          <a:p>
            <a:pPr algn="just"/>
            <a:r>
              <a:rPr lang="cs-CZ" dirty="0" smtClean="0">
                <a:latin typeface="Calibri" pitchFamily="34" charset="0"/>
                <a:cs typeface="Calibri" pitchFamily="34" charset="0"/>
              </a:rPr>
              <a:t>	Také jsme vypracovávali různé referáty  o významných osobnostech nebo o životě minulého století. Malovali jsme i portréty slavných a vypracovávali občanskou knížku s úkoly, které se týkaly naší republiky.</a:t>
            </a:r>
          </a:p>
          <a:p>
            <a:pPr algn="just"/>
            <a:r>
              <a:rPr lang="cs-CZ" dirty="0" smtClean="0">
                <a:latin typeface="Calibri" pitchFamily="34" charset="0"/>
                <a:cs typeface="Calibri" pitchFamily="34" charset="0"/>
              </a:rPr>
              <a:t>	Díky oslavám v naší škole jsme si oslavy užili.</a:t>
            </a:r>
          </a:p>
          <a:p>
            <a:pPr algn="just"/>
            <a:r>
              <a:rPr lang="cs-CZ" dirty="0" smtClean="0">
                <a:latin typeface="Calibri" pitchFamily="34" charset="0"/>
                <a:cs typeface="Calibri" pitchFamily="34" charset="0"/>
              </a:rPr>
              <a:t> </a:t>
            </a:r>
          </a:p>
          <a:p>
            <a:r>
              <a:rPr lang="cs-CZ" dirty="0" smtClean="0">
                <a:latin typeface="Calibri" pitchFamily="34" charset="0"/>
                <a:cs typeface="Calibri" pitchFamily="34" charset="0"/>
              </a:rPr>
              <a:t>                               Napsaly: Amálka </a:t>
            </a:r>
            <a:r>
              <a:rPr lang="cs-CZ" dirty="0" err="1" smtClean="0">
                <a:latin typeface="Calibri" pitchFamily="34" charset="0"/>
                <a:cs typeface="Calibri" pitchFamily="34" charset="0"/>
              </a:rPr>
              <a:t>Pernikářová</a:t>
            </a:r>
            <a:r>
              <a:rPr lang="cs-CZ" dirty="0" smtClean="0">
                <a:latin typeface="Calibri" pitchFamily="34" charset="0"/>
                <a:cs typeface="Calibri" pitchFamily="34" charset="0"/>
              </a:rPr>
              <a:t> a Lucka Kopřivová</a:t>
            </a:r>
            <a:endParaRPr lang="cs-CZ" dirty="0">
              <a:latin typeface="Calibri" pitchFamily="34" charset="0"/>
              <a:cs typeface="Calibri" pitchFamily="34" charset="0"/>
            </a:endParaRPr>
          </a:p>
        </p:txBody>
      </p:sp>
      <p:sp>
        <p:nvSpPr>
          <p:cNvPr id="5" name="TextovéPole 4"/>
          <p:cNvSpPr txBox="1"/>
          <p:nvPr/>
        </p:nvSpPr>
        <p:spPr>
          <a:xfrm>
            <a:off x="1427583" y="615820"/>
            <a:ext cx="5057192" cy="461665"/>
          </a:xfrm>
          <a:prstGeom prst="rect">
            <a:avLst/>
          </a:prstGeom>
          <a:noFill/>
        </p:spPr>
        <p:txBody>
          <a:bodyPr wrap="square" rtlCol="0">
            <a:spAutoFit/>
          </a:bodyPr>
          <a:lstStyle/>
          <a:p>
            <a:r>
              <a:rPr lang="cs-CZ" sz="2400" b="1" dirty="0" smtClean="0">
                <a:latin typeface="Calibri" pitchFamily="34" charset="0"/>
                <a:cs typeface="Calibri" pitchFamily="34" charset="0"/>
              </a:rPr>
              <a:t>OSLAVY  100  LET  REPUBLIKY</a:t>
            </a:r>
            <a:endParaRPr lang="cs-CZ" sz="2400" b="1" dirty="0">
              <a:latin typeface="Calibri" pitchFamily="34" charset="0"/>
              <a:cs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261257" y="1250302"/>
            <a:ext cx="6344816" cy="369332"/>
          </a:xfrm>
          <a:prstGeom prst="rect">
            <a:avLst/>
          </a:prstGeom>
          <a:noFill/>
        </p:spPr>
        <p:txBody>
          <a:bodyPr wrap="square" rtlCol="0">
            <a:spAutoFit/>
          </a:bodyPr>
          <a:lstStyle/>
          <a:p>
            <a:pPr algn="just"/>
            <a:r>
              <a:rPr lang="cs-CZ" dirty="0" smtClean="0">
                <a:latin typeface="Calibri" pitchFamily="34" charset="0"/>
                <a:cs typeface="Calibri" pitchFamily="34" charset="0"/>
              </a:rPr>
              <a:t>	</a:t>
            </a:r>
            <a:endParaRPr lang="cs-CZ" dirty="0">
              <a:latin typeface="Calibri" pitchFamily="34" charset="0"/>
              <a:cs typeface="Calibri" pitchFamily="34" charset="0"/>
            </a:endParaRPr>
          </a:p>
        </p:txBody>
      </p:sp>
      <p:sp>
        <p:nvSpPr>
          <p:cNvPr id="5" name="TextovéPole 4"/>
          <p:cNvSpPr txBox="1"/>
          <p:nvPr/>
        </p:nvSpPr>
        <p:spPr>
          <a:xfrm>
            <a:off x="1427583" y="615820"/>
            <a:ext cx="5057192" cy="461665"/>
          </a:xfrm>
          <a:prstGeom prst="rect">
            <a:avLst/>
          </a:prstGeom>
          <a:noFill/>
        </p:spPr>
        <p:txBody>
          <a:bodyPr wrap="square" rtlCol="0">
            <a:spAutoFit/>
          </a:bodyPr>
          <a:lstStyle/>
          <a:p>
            <a:r>
              <a:rPr lang="cs-CZ" sz="2400" b="1" dirty="0" smtClean="0">
                <a:latin typeface="Calibri" pitchFamily="34" charset="0"/>
                <a:cs typeface="Calibri" pitchFamily="34" charset="0"/>
              </a:rPr>
              <a:t>OSLAVY  100  LET  REPUBLIKY</a:t>
            </a:r>
            <a:endParaRPr lang="cs-CZ" sz="2400" b="1" dirty="0">
              <a:latin typeface="Calibri" pitchFamily="34" charset="0"/>
              <a:cs typeface="Calibri" pitchFamily="34" charset="0"/>
            </a:endParaRPr>
          </a:p>
        </p:txBody>
      </p:sp>
      <p:pic>
        <p:nvPicPr>
          <p:cNvPr id="36866" name="Picture 2" descr="https://img25.rajce.idnes.cz/d2503/15/15618/15618220_2fcf8594f93c5ef0c469540cb5dd3935/thumb/6FD7BD0F-26B0-4BE0-8728-7B587BEF7606.jpg?ver=0"/>
          <p:cNvPicPr>
            <a:picLocks noChangeAspect="1" noChangeArrowheads="1"/>
          </p:cNvPicPr>
          <p:nvPr/>
        </p:nvPicPr>
        <p:blipFill>
          <a:blip r:embed="rId2" cstate="print"/>
          <a:srcRect/>
          <a:stretch>
            <a:fillRect/>
          </a:stretch>
        </p:blipFill>
        <p:spPr bwMode="auto">
          <a:xfrm>
            <a:off x="790057" y="1101012"/>
            <a:ext cx="5246791" cy="3694923"/>
          </a:xfrm>
          <a:prstGeom prst="rect">
            <a:avLst/>
          </a:prstGeom>
          <a:noFill/>
        </p:spPr>
      </p:pic>
      <p:pic>
        <p:nvPicPr>
          <p:cNvPr id="36868" name="Picture 4" descr="https://img25.rajce.idnes.cz/d2503/15/15618/15618220_2fcf8594f93c5ef0c469540cb5dd3935/thumb/346781FF-F6E3-41ED-97F9-FD66497D0B49.jpg?ver=0"/>
          <p:cNvPicPr>
            <a:picLocks noChangeAspect="1" noChangeArrowheads="1"/>
          </p:cNvPicPr>
          <p:nvPr/>
        </p:nvPicPr>
        <p:blipFill>
          <a:blip r:embed="rId3" cstate="print"/>
          <a:srcRect/>
          <a:stretch>
            <a:fillRect/>
          </a:stretch>
        </p:blipFill>
        <p:spPr bwMode="auto">
          <a:xfrm>
            <a:off x="790057" y="4926564"/>
            <a:ext cx="5200196" cy="3887997"/>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261257" y="1250302"/>
            <a:ext cx="6344816" cy="369332"/>
          </a:xfrm>
          <a:prstGeom prst="rect">
            <a:avLst/>
          </a:prstGeom>
          <a:noFill/>
        </p:spPr>
        <p:txBody>
          <a:bodyPr wrap="square" rtlCol="0">
            <a:spAutoFit/>
          </a:bodyPr>
          <a:lstStyle/>
          <a:p>
            <a:pPr algn="just"/>
            <a:r>
              <a:rPr lang="cs-CZ" dirty="0" smtClean="0">
                <a:latin typeface="Calibri" pitchFamily="34" charset="0"/>
                <a:cs typeface="Calibri" pitchFamily="34" charset="0"/>
              </a:rPr>
              <a:t>	</a:t>
            </a:r>
            <a:endParaRPr lang="cs-CZ" dirty="0">
              <a:latin typeface="Calibri" pitchFamily="34" charset="0"/>
              <a:cs typeface="Calibri" pitchFamily="34" charset="0"/>
            </a:endParaRPr>
          </a:p>
        </p:txBody>
      </p:sp>
      <p:sp>
        <p:nvSpPr>
          <p:cNvPr id="5" name="TextovéPole 4"/>
          <p:cNvSpPr txBox="1"/>
          <p:nvPr/>
        </p:nvSpPr>
        <p:spPr>
          <a:xfrm>
            <a:off x="1427583" y="279918"/>
            <a:ext cx="5057192" cy="461665"/>
          </a:xfrm>
          <a:prstGeom prst="rect">
            <a:avLst/>
          </a:prstGeom>
          <a:noFill/>
        </p:spPr>
        <p:txBody>
          <a:bodyPr wrap="square" rtlCol="0">
            <a:spAutoFit/>
          </a:bodyPr>
          <a:lstStyle/>
          <a:p>
            <a:r>
              <a:rPr lang="cs-CZ" sz="2400" b="1" dirty="0" smtClean="0">
                <a:latin typeface="Calibri" pitchFamily="34" charset="0"/>
                <a:cs typeface="Calibri" pitchFamily="34" charset="0"/>
              </a:rPr>
              <a:t>OSLAVY  100  LET  REPUBLIKY</a:t>
            </a:r>
            <a:endParaRPr lang="cs-CZ" sz="2400" b="1" dirty="0">
              <a:latin typeface="Calibri" pitchFamily="34" charset="0"/>
              <a:cs typeface="Calibri" pitchFamily="34" charset="0"/>
            </a:endParaRPr>
          </a:p>
        </p:txBody>
      </p:sp>
      <p:pic>
        <p:nvPicPr>
          <p:cNvPr id="37890" name="Picture 2" descr="https://img25.rajce.idnes.cz/d2503/15/15618/15618220_2fcf8594f93c5ef0c469540cb5dd3935/thumb/F4F497B0-8C94-4D5C-9B48-EB3371A12C98.jpg?ver=0"/>
          <p:cNvPicPr>
            <a:picLocks noChangeAspect="1" noChangeArrowheads="1"/>
          </p:cNvPicPr>
          <p:nvPr/>
        </p:nvPicPr>
        <p:blipFill>
          <a:blip r:embed="rId2" cstate="print"/>
          <a:srcRect/>
          <a:stretch>
            <a:fillRect/>
          </a:stretch>
        </p:blipFill>
        <p:spPr bwMode="auto">
          <a:xfrm>
            <a:off x="989044" y="671803"/>
            <a:ext cx="5075853" cy="4050071"/>
          </a:xfrm>
          <a:prstGeom prst="rect">
            <a:avLst/>
          </a:prstGeom>
          <a:noFill/>
        </p:spPr>
      </p:pic>
      <p:pic>
        <p:nvPicPr>
          <p:cNvPr id="37892" name="Picture 4" descr="https://img25.rajce.idnes.cz/d2503/15/15618/15618220_2fcf8594f93c5ef0c469540cb5dd3935/thumb/75530708-3942-4DBF-919B-801F7071C25B.jpg?ver=0"/>
          <p:cNvPicPr>
            <a:picLocks noChangeAspect="1" noChangeArrowheads="1"/>
          </p:cNvPicPr>
          <p:nvPr/>
        </p:nvPicPr>
        <p:blipFill>
          <a:blip r:embed="rId3" cstate="print"/>
          <a:srcRect/>
          <a:stretch>
            <a:fillRect/>
          </a:stretch>
        </p:blipFill>
        <p:spPr bwMode="auto">
          <a:xfrm>
            <a:off x="1007705" y="4788762"/>
            <a:ext cx="5038531" cy="4093981"/>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thm15="http://schemas.microsoft.com/office/thememl/2012/main" name="Savon" id="{1306E473-ED32-493B-A2D0-240A757EDD34}" vid="{C20BADFE-D095-436F-9677-9264042809F0}"/>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TM03457510[[fn=Savon]]</Template>
  <TotalTime>1333</TotalTime>
  <Words>522</Words>
  <Application>Microsoft Office PowerPoint</Application>
  <PresentationFormat>Předvádění na obrazovce (4:3)</PresentationFormat>
  <Paragraphs>277</Paragraphs>
  <Slides>28</Slides>
  <Notes>2</Notes>
  <HiddenSlides>0</HiddenSlides>
  <MMClips>0</MMClips>
  <ScaleCrop>false</ScaleCrop>
  <HeadingPairs>
    <vt:vector size="4" baseType="variant">
      <vt:variant>
        <vt:lpstr>Motiv</vt:lpstr>
      </vt:variant>
      <vt:variant>
        <vt:i4>1</vt:i4>
      </vt:variant>
      <vt:variant>
        <vt:lpstr>Nadpisy snímků</vt:lpstr>
      </vt:variant>
      <vt:variant>
        <vt:i4>28</vt:i4>
      </vt:variant>
    </vt:vector>
  </HeadingPairs>
  <TitlesOfParts>
    <vt:vector size="29" baseType="lpstr">
      <vt:lpstr>Savon</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Já</dc:creator>
  <cp:lastModifiedBy>Uživatel</cp:lastModifiedBy>
  <cp:revision>158</cp:revision>
  <dcterms:created xsi:type="dcterms:W3CDTF">2018-01-14T14:05:44Z</dcterms:created>
  <dcterms:modified xsi:type="dcterms:W3CDTF">2018-11-19T15:49:31Z</dcterms:modified>
</cp:coreProperties>
</file>