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6" r:id="rId2"/>
    <p:sldId id="257" r:id="rId3"/>
    <p:sldId id="303" r:id="rId4"/>
    <p:sldId id="304" r:id="rId5"/>
    <p:sldId id="267" r:id="rId6"/>
    <p:sldId id="305" r:id="rId7"/>
    <p:sldId id="276" r:id="rId8"/>
    <p:sldId id="269" r:id="rId9"/>
    <p:sldId id="287" r:id="rId10"/>
    <p:sldId id="296" r:id="rId11"/>
    <p:sldId id="291" r:id="rId12"/>
    <p:sldId id="289" r:id="rId13"/>
    <p:sldId id="274" r:id="rId14"/>
    <p:sldId id="294" r:id="rId15"/>
    <p:sldId id="288" r:id="rId16"/>
    <p:sldId id="295" r:id="rId17"/>
    <p:sldId id="293" r:id="rId18"/>
    <p:sldId id="275" r:id="rId19"/>
    <p:sldId id="297" r:id="rId20"/>
    <p:sldId id="306" r:id="rId21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61CA-43D4-47C0-B252-FA00BE4727FD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36D-6863-48FE-BA1A-453B74BE8E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700034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2788351"/>
            <a:ext cx="5101080" cy="34544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242749"/>
            <a:ext cx="5102352" cy="6705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769584"/>
            <a:ext cx="960120" cy="6096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6948080"/>
            <a:ext cx="3321844" cy="3048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6949440"/>
            <a:ext cx="1187933" cy="304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8382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339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016000"/>
            <a:ext cx="1328738" cy="7010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016000"/>
            <a:ext cx="4543425" cy="70104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885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924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700034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2792412"/>
            <a:ext cx="5102352" cy="345033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242749"/>
            <a:ext cx="5102352" cy="67056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767840"/>
            <a:ext cx="960120" cy="6096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6948080"/>
            <a:ext cx="3322701" cy="3048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6948080"/>
            <a:ext cx="1188149" cy="304800"/>
          </a:xfrm>
        </p:spPr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2546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193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67453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67544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551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967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52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31648"/>
            <a:ext cx="4798886" cy="868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09856"/>
            <a:ext cx="1367314" cy="219456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209524"/>
            <a:ext cx="4071642" cy="672495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048000"/>
            <a:ext cx="1367314" cy="46736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8413448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5151120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0769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04672"/>
            <a:ext cx="1368171" cy="219456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31648"/>
            <a:ext cx="4798886" cy="868070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048000"/>
            <a:ext cx="1368171" cy="46695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8412480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151120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2863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31648"/>
            <a:ext cx="6593967" cy="868070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56792"/>
            <a:ext cx="576072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804160"/>
            <a:ext cx="5760720" cy="524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8412480"/>
            <a:ext cx="15430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D090C6-D864-4A67-9FB3-8B454760722C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8412480"/>
            <a:ext cx="296265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8412480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18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zscirkvice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14500" y="2032844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1102" y="277920"/>
            <a:ext cx="6090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ČASOPIS   CÍRKVIČÁK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kumimoji="0" lang="cs-CZ" altLang="cs-CZ" sz="4000" b="1" i="0" u="none" strike="noStrike" normalizeH="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 číslo</a:t>
            </a:r>
            <a:endParaRPr kumimoji="0" lang="cs-CZ" altLang="cs-CZ" sz="4000" b="1" i="0" u="none" strike="noStrike" normalizeH="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obrázek 1" descr="Základní škola Církvic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790" y="2588984"/>
            <a:ext cx="2878751" cy="10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603950" y="8013071"/>
            <a:ext cx="406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Školní rok 2018/2019</a:t>
            </a:r>
            <a:endParaRPr lang="cs-CZ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C:\Users\Uživatel\Desktop\š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89" y="3706941"/>
            <a:ext cx="4457105" cy="332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9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11264" y="477540"/>
            <a:ext cx="62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dirty="0" smtClean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AutoShape 4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43840" y="917694"/>
            <a:ext cx="63703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14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sz="2000" dirty="0" smtClean="0">
              <a:latin typeface="Calibri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60320" y="219456"/>
            <a:ext cx="36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FOTO  PRAHA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https://img27.rajce.idnes.cz/d2701/15/15559/15559415_2e4c633b2748c5c854e7a26c040f330d/thumb/F2186220-539E-458D-A72D-411B1199FBF8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59" y="731520"/>
            <a:ext cx="5095875" cy="3810000"/>
          </a:xfrm>
          <a:prstGeom prst="rect">
            <a:avLst/>
          </a:prstGeom>
          <a:noFill/>
        </p:spPr>
      </p:pic>
      <p:pic>
        <p:nvPicPr>
          <p:cNvPr id="9220" name="Picture 4" descr="https://img27.rajce.idnes.cz/d2701/15/15559/15559415_2e4c633b2748c5c854e7a26c040f330d/thumb/A831BC66-2AA1-428D-933C-3A231621FADF.jpg?v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815" y="4754880"/>
            <a:ext cx="2857500" cy="3810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408176" y="87438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Foto: Ludmila Hrušková, Veronika Nevrlá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63040" y="329184"/>
            <a:ext cx="44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ROZHOVOR   S   MAJITELEM</a:t>
            </a:r>
          </a:p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LOUISIANA  RANČ</a:t>
            </a:r>
          </a:p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LIBOREM   ČERNOHLÁVKEM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3504" y="1773936"/>
            <a:ext cx="59253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Jak se daří ranči?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 Č: Vzhledem k tomu, že tato sezóna byla naše první, je zájem návštěvnosti a zájem o náš ranč nad naše očekávání.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Co plánujete na další rok 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 Č: Plánujeme otevřít dráhu pro čtyřkolky A OT64Scot a poskytovat návštěvníkům ranče ubytování,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paintbolové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hřiště a Westernový salon.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Co jste měli na ranči za akce?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 Č: Byli to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Maxíci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Den pro Terezku a Dětský den.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Jaká zvířata byste chtěli?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 Č: Rozšíření zvířat  se zatím neplánuje.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Jaké prodáváte produkty?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L.Č: Vepřové  maso, sádlo, sušené maso, uzené maso, uzené pstruhy, prodej koz a ovcí, domácí vajíčka a možnost focení se zvířátky (svatební fotky), narozeninové oslavy nebo školní výlety.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Chcete ještě něco říct čtenářům?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L. Č: Těšíme se na další sezónu a na setkání s Vámi.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r"/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Napsali: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Filda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Lanc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Tom Kubín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51352" y="864866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72160" y="1219200"/>
            <a:ext cx="544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78608" y="64008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FOTO  Z  RANČE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Obrázek 11" descr="kozl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92" y="4937760"/>
            <a:ext cx="2167128" cy="2889504"/>
          </a:xfrm>
          <a:prstGeom prst="rect">
            <a:avLst/>
          </a:prstGeom>
        </p:spPr>
      </p:pic>
      <p:pic>
        <p:nvPicPr>
          <p:cNvPr id="13" name="Obrázek 12" descr="maxí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752" y="4944618"/>
            <a:ext cx="3941064" cy="2955798"/>
          </a:xfrm>
          <a:prstGeom prst="rect">
            <a:avLst/>
          </a:prstGeom>
        </p:spPr>
      </p:pic>
      <p:pic>
        <p:nvPicPr>
          <p:cNvPr id="14" name="Obrázek 13" descr="mimo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5948" y="1773936"/>
            <a:ext cx="3182052" cy="2651760"/>
          </a:xfrm>
          <a:prstGeom prst="rect">
            <a:avLst/>
          </a:prstGeom>
        </p:spPr>
      </p:pic>
      <p:pic>
        <p:nvPicPr>
          <p:cNvPr id="15" name="Obrázek 14" descr="ran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55648"/>
            <a:ext cx="3584448" cy="268833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029968" y="8449056"/>
            <a:ext cx="451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Foto: Jana Černohlávková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59468" y="584479"/>
            <a:ext cx="432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itchFamily="34" charset="0"/>
              </a:rPr>
              <a:t>ROZHOVOR</a:t>
            </a:r>
          </a:p>
          <a:p>
            <a:pPr algn="ctr"/>
            <a:r>
              <a:rPr lang="cs-CZ" sz="2400" b="1" dirty="0" smtClean="0">
                <a:latin typeface="Calibri" pitchFamily="34" charset="0"/>
              </a:rPr>
              <a:t>S PANEM UČITELEM</a:t>
            </a:r>
          </a:p>
          <a:p>
            <a:pPr algn="ctr"/>
            <a:r>
              <a:rPr lang="cs-CZ" sz="2400" b="1" dirty="0" smtClean="0">
                <a:latin typeface="Calibri" pitchFamily="34" charset="0"/>
              </a:rPr>
              <a:t>PETREM PÁNKEM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4944" y="2560320"/>
            <a:ext cx="54132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Proč jste do této školy nastoupil a co Vás k tomu vedlo?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P. uč: Do školy jsem nastoupil, protože zde probíhá moderní vyučování s menším počtem žáků ve třídě. Proto děti dosahují lepších výsledků.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Jaký máte vztah k dětem?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P. uč: Držím se hesla, že dobrý učitel nemůže mít špatné žáky.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Na jakých školách jste učil, než jste nastoupil sem?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P. uč: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Zš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Masarykova, ZŠ Sadová a ZŠ Žižkov v Kutné Hoře.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Proč jste se rozhodl že budete učit?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P. uč: Je to rodinná tradice.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R: Kolik dětí máte ve třídě?</a:t>
            </a:r>
          </a:p>
          <a:p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P.uč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: 14 dětí. 8 dívek a 6 chlapců.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Napsaly: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Amča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Pernikářová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Lucinka Kopřivová</a:t>
            </a:r>
          </a:p>
          <a:p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4279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51352" y="864866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6080" y="955040"/>
            <a:ext cx="617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84832" y="493776"/>
            <a:ext cx="338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NOVÝ   PARLAMENT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8368" y="1316736"/>
            <a:ext cx="5413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alibri" pitchFamily="34" charset="0"/>
                <a:cs typeface="Calibri" pitchFamily="34" charset="0"/>
              </a:rPr>
              <a:t>Pro letošní školní rok je předsedou školního parlamentu Tom Kubín. Jeho zástupce je Táňa Laštovková. Zapisovatelem našeho školního parlamentu je Maty Doubrava. Jako nástěnkářka letos pracuje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Amča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Matoušková. Zbylí členové jsou Tonda Vařička, Kuba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Bobajevský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Honza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Krupa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Martin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Závůrka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Jony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Topol, kterým můžete říkat vaše názory a připomínky k řešení.</a:t>
            </a:r>
          </a:p>
          <a:p>
            <a:endParaRPr lang="cs-CZ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497448"/>
            <a:ext cx="3065508" cy="364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4078224" y="8743890"/>
            <a:ext cx="35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Napal: Tonda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Vavřička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49382" y="864866"/>
            <a:ext cx="660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50592" y="566928"/>
            <a:ext cx="40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PATRONSTVÍ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0352" y="1280160"/>
            <a:ext cx="5724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Každý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páťák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má na starost svého prvňáčka, kterého si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vybral.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Někteří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páťáci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jsou i ve dvojicích. Musejí se o svého prvňáčka starat, pomáhat mu s různými věcmi. </a:t>
            </a:r>
          </a:p>
          <a:p>
            <a:pPr algn="just"/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První školní týden jsme se seznámili, dále jsme pokračovali hrami v parku. Tam jsme složili pokřik a básničku. Pak jsme pokřik i básničku všem předvedli. </a:t>
            </a:r>
          </a:p>
          <a:p>
            <a:pPr algn="just"/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Prvňáčci jsou moc hodní a šikovní.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https://img31.rajce.idnes.cz/d3101/15/15483/15483647_3deba1cd6161a0e30604061226038893/images/CDE08B4C-351B-4640-9CA7-35329C3FDA2E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101" y="4663442"/>
            <a:ext cx="2971460" cy="397785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767328" y="8774668"/>
            <a:ext cx="30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Foto: Ludmila Hrušková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39312" y="4078224"/>
            <a:ext cx="321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Napsal: Tonda 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Vavřička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51352" y="864866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64208" y="384048"/>
            <a:ext cx="349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VTIPY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2064" y="1024128"/>
            <a:ext cx="57607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Paní učitelka vyvolá Pepíčka a ptá se ho: „Já studuju, ty studuješ, on studuje, my studujeme, vy studujete, oni studují. Jaký je to čas, Pepíčku?“ „Ztracený, paní učitelko."</a:t>
            </a:r>
          </a:p>
          <a:p>
            <a:pPr algn="just"/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Malá Zuzanka pláče mamince, že ji bolí bříško. „To proto, že je prázdné, kdybys v něm něco měla, nebolelo by tě,“ odpoví maminka. Když večer přijde tatínek z práce, vzteká se, že ho celý den bolí hlava, přijde k němu Zuzanka a povídá mu: „To proto, že je prázdná, kdybys tam něco měl, nebolela by tě.“ 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„Mami,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mami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hoří vánoční stromeček!“ „Neříká se, že hoří, říká se, že svítí, Petříku.“ „Mami, záclony už taky svítí!“ </a:t>
            </a:r>
          </a:p>
          <a:p>
            <a:pPr algn="just"/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cs-CZ" sz="2000" dirty="0" smtClean="0">
                <a:latin typeface="Calibri" pitchFamily="34" charset="0"/>
                <a:cs typeface="Calibri" pitchFamily="34" charset="0"/>
              </a:rPr>
              <a:t>Zdroj vtipů: http://vtipy.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org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/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45536" y="6986016"/>
            <a:ext cx="347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Sestavila: Lucinka Kopřivová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1440" y="8774668"/>
            <a:ext cx="676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Zdroj obrázku: http://www.popelky.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cz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telo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/zlomena-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smichem.html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6858ZT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6" y="6288976"/>
            <a:ext cx="2499486" cy="224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51352" y="864866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6080" y="955040"/>
            <a:ext cx="617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87168" y="365760"/>
            <a:ext cx="437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VÝTVARNÉ  PRÁCE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Obrázek 1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956197"/>
            <a:ext cx="5120640" cy="3679064"/>
          </a:xfrm>
          <a:prstGeom prst="rect">
            <a:avLst/>
          </a:prstGeom>
        </p:spPr>
      </p:pic>
      <p:pic>
        <p:nvPicPr>
          <p:cNvPr id="13" name="Obrázek 12" descr="unname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215" y="4918625"/>
            <a:ext cx="5142934" cy="3841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11264" y="477540"/>
            <a:ext cx="62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dirty="0" smtClean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AutoShape 4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43840" y="1080254"/>
            <a:ext cx="637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10" name="Obrázek 9" descr="unname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074" y="256033"/>
            <a:ext cx="5215254" cy="3895344"/>
          </a:xfrm>
          <a:prstGeom prst="rect">
            <a:avLst/>
          </a:prstGeom>
        </p:spPr>
      </p:pic>
      <p:pic>
        <p:nvPicPr>
          <p:cNvPr id="11" name="Obrázek 10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" y="4700236"/>
            <a:ext cx="5238171" cy="354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11264" y="477540"/>
            <a:ext cx="62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dirty="0" smtClean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AutoShape 4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https://email.seznam.cz/imageresize/?width=1920&amp;height=900&amp;mid=78608&amp;aid=3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93" y="365760"/>
            <a:ext cx="5960160" cy="8446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67003" y="201310"/>
            <a:ext cx="435905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REDAKČNÍ</a:t>
            </a:r>
            <a:r>
              <a:rPr kumimoji="0" lang="cs-CZ" altLang="cs-CZ" sz="24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RADA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Tonda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Vavřička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Amálka </a:t>
            </a:r>
            <a:r>
              <a:rPr lang="cs-CZ" altLang="cs-CZ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Pernikářová</a:t>
            </a:r>
            <a:endParaRPr lang="cs-CZ" altLang="cs-CZ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Filda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 Kubín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Natálka</a:t>
            </a:r>
            <a:r>
              <a:rPr kumimoji="0" lang="cs-CZ" alt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Veselá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Domča</a:t>
            </a: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Navrátilová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Eliška</a:t>
            </a:r>
            <a:r>
              <a:rPr kumimoji="0" lang="cs-CZ" alt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Hříbalová</a:t>
            </a:r>
            <a:endParaRPr kumimoji="0" lang="cs-CZ" altLang="cs-CZ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baseline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Lucinka</a:t>
            </a: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Kopřivová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99164" y="8774668"/>
            <a:ext cx="280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Foto: Ludmila Hrušková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97" y="3531108"/>
            <a:ext cx="3919155" cy="52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1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66350" y="150471"/>
            <a:ext cx="383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POZVÁNKA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Uživatel\Desktop\otevřené+hodiny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16375" y="1891155"/>
            <a:ext cx="7952550" cy="562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0971" y="206967"/>
            <a:ext cx="4359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NĚCO  O  REDAKTORECH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0624" y="804672"/>
            <a:ext cx="6163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Ahoj, já jsem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Naty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☺. Je mi deset let. Mezi mé záliby patří hra na klavír,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zpívání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♥, sestavování článků, bruslení na kolečkových bruslích. Mám bratra. Chovám dvě želvy. Jejich jména jsou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Riky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Ela. Mám také dvě kočky,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Sheilu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Kessie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5760" y="2542032"/>
            <a:ext cx="61447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Ahoj. Jmenuju se Filip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Lanc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jsem jeden z novinářů. Jsem též šéfredaktor. Je mi jedenáct. Mám staršího bratra a malou andulku se třemi šneky. Andulka se jmenuje Ferda a mí šneci se jmenují Alfonso a Bob 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Carl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Zbožňuju oranžovou a lišky. Zajímám se o střelné zbraně. Mé koníčky jsou hraní her a logické hry. Oblíbenými hudebními skupinami jsou Skelet 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Škwor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5760" y="4828032"/>
            <a:ext cx="60716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Ahoj. Já jsem Lucinka. Je mi deset let. Mám staršího bratra Míšu. Mezi mé záliby patří ježdění na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longboardu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bruslení na ledě. Moje oblíbené barvy jsou bílá, černá, šedá. Mí domácí mazlíčci jsou pes, morče, andulky a agama vousatá. Mými oblíbenými zpěváky jsou pak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Marcus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Martinus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2336" y="6928009"/>
            <a:ext cx="60533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Ahoj. Jmenuji se Eliška. Je mi deset let. Mám mladšího bratra Dominika a tomu je dva a půl roku. Mé koníčky jsou ježdění na koni, matematika a plavání. Moje oblíbená barva je duhová. Ráda jím vanilkovou zmrzlinu, rajskou omáčku. Mám  dvě sestřenice Anežku a Helenku a dva bratrance Štěpána a Janka. Hodně si spolu hrajeme.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01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02336" y="329184"/>
            <a:ext cx="612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Ahoj, jmenuji se Amálka a je mi deset let. Mezi mé koníčky patří fotbal, ježdění na kole, chození ven s kamarády a chození ke kamarádům. Moje oblíbená barva je černá. Moji mazlíčci jsou křeček a pes. Mám starší sestru jménem Anička</a:t>
            </a:r>
            <a:r>
              <a:rPr lang="ko-KR" altLang="en-US" sz="2000" dirty="0" smtClean="0">
                <a:latin typeface="Calibri" pitchFamily="34" charset="0"/>
                <a:cs typeface="Calibri" pitchFamily="34" charset="0"/>
              </a:rPr>
              <a:t>♥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Mí mazlíčci mají jméno pes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Honey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křeček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Jingles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Nejraději nosím černé džíny a světle růžovou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mikinu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☺. Nejradši mám zpěváka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Pekaře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♫. Moje nejmilejší skupina je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Kabát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♫.</a:t>
            </a:r>
          </a:p>
          <a:p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7472" y="3163824"/>
            <a:ext cx="6126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 jmenuji se Tonda, je mi 10 let. Moje záliby jsou volejbal, ježdění na kole a kopání míčem. Mám rád zelenou barvu. Moji domácí mazlíčci jsou pes jménem Betty, křeček jménem Bublina a dvě želvy. Jedna se jmenuje Vašík a druhá se jmenuje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Ťulda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4048" y="5010912"/>
            <a:ext cx="6035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Ahoj. Já jsem to Tom a je mi 11 let. Hraji fotbal a baví mě jezdit na skateboardu. Moje oblíbená barva je modrá, tak se nedivte, když na mně někdy uvidíte modrou barvu. Mám bratra Šímu, kterého někteří z vás znají. Moje oblíbená písnička je „In My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Mind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“.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5760" y="6928009"/>
            <a:ext cx="5998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Ahoj. Jsem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Domča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Je mi jedenáct let. Mám sestru Adélu a té je sedm let. Moje nejoblíbenější zvířata jsou pes a kočka. Doma mám čtyři zvířátka - psa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Rockyho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kočičku Terezku, morčátko jménem Felix a králíčka, který se jmenuje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Cookie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Moje nejoblíbenější barva je modrá a černá.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87881" y="424665"/>
            <a:ext cx="397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SLOVO   ŠÉFREDAKTORA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9203" y="1157971"/>
            <a:ext cx="59122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	</a:t>
            </a:r>
            <a:endParaRPr lang="cs-CZ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8923" t="-3184" r="-14090"/>
          <a:stretch>
            <a:fillRect/>
          </a:stretch>
        </p:blipFill>
        <p:spPr bwMode="auto">
          <a:xfrm>
            <a:off x="3767328" y="6126480"/>
            <a:ext cx="267546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804672" y="1261872"/>
            <a:ext cx="5449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Vážení čtenáři.</a:t>
            </a: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Podzim nám přináší přiměřenou zimu. Hlavně se teple oblékněte, abyste nebyli nemocní. Počasí nám docela kolísá. Občas je teplo, občas zima a nevíme, co nás bude příští den čekat.</a:t>
            </a:r>
          </a:p>
          <a:p>
            <a:pPr algn="just"/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Doufám, že se Vám naše první vydání časopisu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Církvičák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ve školním roce 2018/2019 bude líbit a také, že se Vám budou líbit i další vydání.</a:t>
            </a:r>
          </a:p>
          <a:p>
            <a:pPr algn="just"/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Váš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Filda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923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208" y="54864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MÉ  LETNÍ  PRÁZDNINY  2018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2064" y="1426464"/>
            <a:ext cx="56327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O prázdninách jsme jezdili do školy a k babičce. Na dovolené v Německu jsme chodili do přístavu, jezdili na výlety (Miss Arkona, moře, pláž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Glowe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= 7km, maják, zoo). Miss Arkona je takový menší majáček. Také jsme navštívili moře. Našli jsme také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medůzu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ale nežahala. Byli jsme na pláži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Glowe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která měřila 7km a 664m. Byla tam i výstava, kde jsme viděli kotvy, hlásiče. Navštívili jsme i babičku Aničku v Jablonci. Šli jsme do lesa, na přehradu . Jezdili jsme do Liberce, navštívili jsme zoo a Ještěd. Když jsme přijeli domů, tak jsme se šli přivítat. Byli jsme doma i u babičky. Jeli jsme na Louisiana ranč, kde jsme pomáhali osmnáctiměsíční Terezce s mozkovou obrnou </a:t>
            </a:r>
            <a:r>
              <a:rPr lang="cs-CZ" sz="2000" dirty="0" smtClean="0">
                <a:latin typeface="Calibri" pitchFamily="34" charset="0"/>
                <a:cs typeface="Calibri" pitchFamily="34" charset="0"/>
                <a:sym typeface="Wingdings"/>
              </a:rPr>
              <a:t>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Našla jsem si také kamarádku Terezku Aničku. Se sestřenicemi a bratrancem jsme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chodilï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na procházky, jeli  do Fajn Parku. Nejvíce se mi líbil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Bosov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Konec týdne jsme měli párty, bratrancovy desáté narozeniny.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11296" y="7552944"/>
            <a:ext cx="358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Napsala: Natálka Veselá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79339"/>
            <a:ext cx="1847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13115" y="654131"/>
            <a:ext cx="41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12817" y="269688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PODZIMNÍ  BÁSNIČKA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741700"/>
            <a:ext cx="6858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Padá,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padá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listí</a:t>
            </a:r>
          </a:p>
          <a:p>
            <a:pPr algn="ctr">
              <a:lnSpc>
                <a:spcPct val="200000"/>
              </a:lnSpc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pod nohama nám šustí.</a:t>
            </a:r>
          </a:p>
          <a:p>
            <a:pPr algn="ctr">
              <a:lnSpc>
                <a:spcPct val="200000"/>
              </a:lnSpc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Sbíráme kaštany, jablka a hrušky.</a:t>
            </a:r>
          </a:p>
          <a:p>
            <a:pPr algn="ctr">
              <a:lnSpc>
                <a:spcPct val="200000"/>
              </a:lnSpc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Ve škole používáme pera a tužky.</a:t>
            </a:r>
          </a:p>
          <a:p>
            <a:pPr algn="ctr"/>
            <a:r>
              <a:rPr lang="cs-CZ" sz="2400" dirty="0" smtClean="0">
                <a:latin typeface="Calibri" pitchFamily="34" charset="0"/>
              </a:rPr>
              <a:t>						</a:t>
            </a:r>
          </a:p>
          <a:p>
            <a:pPr algn="ctr"/>
            <a:r>
              <a:rPr lang="cs-CZ" dirty="0" smtClean="0">
                <a:latin typeface="Calibri" pitchFamily="34" charset="0"/>
              </a:rPr>
              <a:t>																	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				Napsal: Tonda </a:t>
            </a:r>
            <a:r>
              <a:rPr lang="cs-CZ" dirty="0" err="1" smtClean="0">
                <a:latin typeface="Calibri" pitchFamily="34" charset="0"/>
              </a:rPr>
              <a:t>Vavřička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	Zdroj obrázku: http://mskamaradi.cz/category/pracovni-listy/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0" descr="padá listí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750" y="3686646"/>
            <a:ext cx="2266097" cy="2695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63644" y="402391"/>
            <a:ext cx="35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ŠKOLNÍ  OLYMPIÁDA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0164" y="715435"/>
            <a:ext cx="6338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 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                           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		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5488" y="1133856"/>
            <a:ext cx="5961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Ve středu 27. 9. 2018 se konala školní olympiáda. Disciplín bylo osm.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Páťáci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vymýšleli vlajky. Jmenovali jsme se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Emoji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Rychlá rota,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Galaxy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team,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Národňáci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Rainbow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team,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Winner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team. </a:t>
            </a:r>
          </a:p>
          <a:p>
            <a:pPr algn="just"/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Daneček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jelikož se nemohl účastnit, fotil děti, jak soutěží. Olympijskými disciplinami byly hod basketbalovým míčem, běh na šedesát metrů, T-běh,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běh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na pět set metrů, hluboký předklon, skok z místa, sedy lehy, postoj čápa.  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Na konci jsme každý dostal sušenkovou medaili a ti, kteří se umístili, obdrželi drobnou cenu. Celý den jsme si užili.</a:t>
            </a:r>
          </a:p>
          <a:p>
            <a:pPr algn="just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75888" y="4608576"/>
            <a:ext cx="294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Napsala: Eliška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Hříbalová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59936" y="8743890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Foto: Veronika Nevrlá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4" name="Picture 8" descr="https://img21.rajce.idnes.cz/d2101/15/15542/15542943_c59e8c245c09ac5060d0addb1783ce27/images/AC9638FE-BB6B-45D8-AAF6-B476F0D992FF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784" y="5051171"/>
            <a:ext cx="3580764" cy="3580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43840" y="7114367"/>
            <a:ext cx="741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6146" name="AutoShape 2" descr="VÃ½sledek obrÃ¡zku pro senioÅ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212848" y="475488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EXKURZE  DO  PRAHY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39312" y="848563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Napsala: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Ami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Pernikářová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0080" y="1170432"/>
            <a:ext cx="599846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páťáci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jsme se vydali na výlet do Prahy na Pražský hrad. Když jsme přijeli na nádraží do Kolína, tak nám vlak ujel </a:t>
            </a:r>
            <a:r>
              <a:rPr lang="cs-CZ" sz="2000" dirty="0" smtClean="0">
                <a:latin typeface="Calibri" pitchFamily="34" charset="0"/>
                <a:cs typeface="Calibri" pitchFamily="34" charset="0"/>
                <a:sym typeface="Wingdings"/>
              </a:rPr>
              <a:t>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Museli jsme čekat dvacet minut. Poté přijel náš druhý vlak, naštěstí. Do Prahy jsme jeli asi třicet minutek. 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Přijeli jsme na hlavní nádraží a pršelo. Poté jsme jeli tramvají na Pražský hrad. Tam na nás čekala paní průvodkyně Dana, která nás provázela hradem. Ve  dvanáct hodin jsme viděli, jak se střídají stráže, které hlídají hrad. 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Jak se stráže prostřídali, tak nás čekala namáhavá cesta zpět. Na této cestě jsme se také stavili v 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McDonald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´s. Šli jsme přes Karlův most a také jsme viděli Pražský orloj. 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Na zemi Staroměstského náměstí je dvacet sedm křížků na památku popravy sedmadvaceti českých pánů. Prošli jsme i Prašnou bránou a přes Václavské náměstí.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Pak už jsme jeli jen vlakem do Kolína a v Kolíně jsme přestoupili na vlak do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Církvice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Z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církvické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státovky jsme šli zpátky sem do školy, kde jsme se rozdělili a šli jsme domů.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Výlet byl namáhavý, ale moc jsme si ho užili.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</a:t>
            </a:r>
            <a:r>
              <a:rPr lang="cs-CZ" dirty="0" smtClean="0"/>
              <a:t>                              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1169</TotalTime>
  <Words>951</Words>
  <Application>Microsoft Office PowerPoint</Application>
  <PresentationFormat>Předvádění na obrazovce (4:3)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Savon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Já</dc:creator>
  <cp:lastModifiedBy>Uživatel</cp:lastModifiedBy>
  <cp:revision>128</cp:revision>
  <dcterms:created xsi:type="dcterms:W3CDTF">2018-01-14T14:05:44Z</dcterms:created>
  <dcterms:modified xsi:type="dcterms:W3CDTF">2018-10-08T15:48:33Z</dcterms:modified>
</cp:coreProperties>
</file>