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12192000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796" y="36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251C496A-65AB-4858-ABA4-B0E30967783F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739775"/>
            <a:ext cx="20780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262" y="4687052"/>
            <a:ext cx="5389240" cy="4439368"/>
          </a:xfrm>
          <a:prstGeom prst="rect">
            <a:avLst/>
          </a:prstGeom>
        </p:spPr>
        <p:txBody>
          <a:bodyPr vert="horz" lIns="90754" tIns="45377" rIns="90754" bIns="45377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0947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4626" y="9370947"/>
            <a:ext cx="2919565" cy="493789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2CBE49AF-1CB1-4213-B30D-2AAE925F48F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BE49AF-1CB1-4213-B30D-2AAE925F48FB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001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39553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45281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636096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98813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8948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8536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84138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29007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0443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54697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4B78E-1539-4C39-9DBC-45F3D469B6EB}" type="datetimeFigureOut">
              <a:rPr lang="cs-CZ" smtClean="0"/>
              <a:pPr/>
              <a:t>20.10.2017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D34C7-4B38-4FCB-9B17-38E0E6AA229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3504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ýsledek obrázku pro přírodopi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" y="4184778"/>
            <a:ext cx="397208" cy="4060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423" y="4176985"/>
            <a:ext cx="622577" cy="523473"/>
          </a:xfrm>
          <a:prstGeom prst="rect">
            <a:avLst/>
          </a:prstGeom>
        </p:spPr>
      </p:pic>
      <p:pic>
        <p:nvPicPr>
          <p:cNvPr id="38" name="Obrázek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15988782">
            <a:off x="1107852" y="5937818"/>
            <a:ext cx="268414" cy="293028"/>
          </a:xfrm>
          <a:prstGeom prst="rect">
            <a:avLst/>
          </a:prstGeom>
        </p:spPr>
      </p:pic>
      <p:graphicFrame>
        <p:nvGraphicFramePr>
          <p:cNvPr id="23" name="Tabulka 2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35204647"/>
              </p:ext>
            </p:extLst>
          </p:nvPr>
        </p:nvGraphicFramePr>
        <p:xfrm>
          <a:off x="-9525" y="5344795"/>
          <a:ext cx="6867525" cy="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67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cs-CZ" sz="2800" dirty="0" smtClean="0">
                        <a:latin typeface="Segoe Script" panose="020B0504020000000003" pitchFamily="34" charset="0"/>
                      </a:endParaRPr>
                    </a:p>
                    <a:p>
                      <a:pPr algn="ctr"/>
                      <a:r>
                        <a:rPr lang="cs-CZ" sz="2800" dirty="0" smtClean="0">
                          <a:latin typeface="Segoe Script" panose="020B0504020000000003" pitchFamily="34" charset="0"/>
                        </a:rPr>
                        <a:t>VV,PČ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b="0" dirty="0" smtClean="0">
                        <a:latin typeface="Segoe Script" panose="020B0504020000000003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dirty="0" err="1" smtClean="0">
                          <a:latin typeface="Segoe Script" panose="020B0504020000000003" pitchFamily="34" charset="0"/>
                        </a:rPr>
                        <a:t>Halloweenské</a:t>
                      </a:r>
                      <a:r>
                        <a:rPr lang="cs-CZ" sz="1200" b="0" dirty="0" smtClean="0">
                          <a:latin typeface="Segoe Script" panose="020B0504020000000003" pitchFamily="34" charset="0"/>
                        </a:rPr>
                        <a:t> tvoření</a:t>
                      </a:r>
                      <a:endParaRPr lang="cs-CZ" sz="1200" b="0" baseline="0" dirty="0" smtClean="0">
                        <a:latin typeface="Segoe Script" panose="020B0504020000000003" pitchFamily="34" charset="0"/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50" b="0" dirty="0" smtClean="0"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7" name="Obrázek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5" y="5551067"/>
            <a:ext cx="388113" cy="371941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1085850" y="133350"/>
            <a:ext cx="577215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cs-CZ" sz="2800" dirty="0" smtClean="0">
                <a:latin typeface="Jokerman" panose="04090605060D06020702" pitchFamily="82" charset="0"/>
              </a:rPr>
              <a:t>8. týden </a:t>
            </a:r>
            <a:r>
              <a:rPr lang="cs-CZ" sz="2800" dirty="0" err="1" smtClean="0">
                <a:latin typeface="Jokerman" panose="04090605060D06020702" pitchFamily="82" charset="0"/>
              </a:rPr>
              <a:t>halloweenský</a:t>
            </a:r>
            <a:r>
              <a:rPr lang="cs-CZ" sz="2800" dirty="0" smtClean="0">
                <a:latin typeface="Jokerman" panose="04090605060D06020702" pitchFamily="82" charset="0"/>
              </a:rPr>
              <a:t> a prázdninový</a:t>
            </a:r>
          </a:p>
          <a:p>
            <a:pPr algn="ctr"/>
            <a:endParaRPr lang="cs-CZ" dirty="0" smtClean="0">
              <a:latin typeface="Segoe Script" panose="020B0504020000000003" pitchFamily="34" charset="0"/>
            </a:endParaRPr>
          </a:p>
          <a:p>
            <a:pPr algn="ctr"/>
            <a:r>
              <a:rPr lang="cs-CZ" dirty="0" smtClean="0">
                <a:latin typeface="Segoe Script" panose="020B0504020000000003" pitchFamily="34" charset="0"/>
              </a:rPr>
              <a:t>23. října 2017 – 27. října 2017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85947727"/>
              </p:ext>
            </p:extLst>
          </p:nvPr>
        </p:nvGraphicFramePr>
        <p:xfrm>
          <a:off x="142875" y="152400"/>
          <a:ext cx="6572250" cy="14477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722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447799"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37623" y="1167885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accent2">
                    <a:lumMod val="50000"/>
                  </a:schemeClr>
                </a:solidFill>
                <a:latin typeface="Segoe Script" panose="020B0504020000000003" pitchFamily="34" charset="0"/>
              </a:rPr>
              <a:t>4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  <a:latin typeface="Segoe Script" panose="020B0504020000000003" pitchFamily="34" charset="0"/>
              </a:rPr>
              <a:t>. ročník</a:t>
            </a:r>
            <a:endParaRPr lang="cs-CZ" dirty="0">
              <a:solidFill>
                <a:schemeClr val="accent2">
                  <a:lumMod val="50000"/>
                </a:schemeClr>
              </a:solidFill>
              <a:latin typeface="Segoe Script" panose="020B0504020000000003" pitchFamily="34" charset="0"/>
            </a:endParaRPr>
          </a:p>
        </p:txBody>
      </p:sp>
      <p:graphicFrame>
        <p:nvGraphicFramePr>
          <p:cNvPr id="15" name="Tabulka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83034391"/>
              </p:ext>
            </p:extLst>
          </p:nvPr>
        </p:nvGraphicFramePr>
        <p:xfrm>
          <a:off x="1" y="0"/>
          <a:ext cx="6857999" cy="16478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79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647825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61631545"/>
              </p:ext>
            </p:extLst>
          </p:nvPr>
        </p:nvGraphicFramePr>
        <p:xfrm>
          <a:off x="0" y="1704975"/>
          <a:ext cx="6858000" cy="1361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06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67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61988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latin typeface="Segoe Script" panose="020B0504020000000003" pitchFamily="34" charset="0"/>
                        </a:rPr>
                        <a:t>Mluvnice</a:t>
                      </a:r>
                    </a:p>
                    <a:p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Opakování. Blíží se </a:t>
                      </a:r>
                      <a:r>
                        <a:rPr lang="cs-CZ" sz="1200" baseline="0" dirty="0" err="1" smtClean="0">
                          <a:latin typeface="Segoe Script" panose="020B0504020000000003" pitchFamily="34" charset="0"/>
                        </a:rPr>
                        <a:t>čtvrtletky</a:t>
                      </a:r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.</a:t>
                      </a:r>
                      <a:endParaRPr lang="cs-CZ" sz="1200" baseline="0" dirty="0" smtClean="0">
                        <a:latin typeface="Segoe Script" panose="020B0504020000000003" pitchFamily="34" charset="0"/>
                      </a:endParaRPr>
                    </a:p>
                    <a:p>
                      <a:r>
                        <a:rPr lang="cs-CZ" sz="1200" baseline="0" dirty="0" err="1" smtClean="0">
                          <a:latin typeface="Segoe Script" panose="020B0504020000000003" pitchFamily="34" charset="0"/>
                        </a:rPr>
                        <a:t>Halloweenská</a:t>
                      </a:r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 čeština.</a:t>
                      </a:r>
                    </a:p>
                    <a:p>
                      <a:endParaRPr lang="cs-CZ" sz="1200" baseline="0" dirty="0" smtClean="0">
                        <a:latin typeface="Segoe Script" panose="020B0504020000000003" pitchFamily="34" charset="0"/>
                      </a:endParaRPr>
                    </a:p>
                    <a:p>
                      <a:r>
                        <a:rPr lang="cs-CZ" sz="1200" b="1" baseline="0" dirty="0" smtClean="0">
                          <a:latin typeface="Segoe Script" panose="020B0504020000000003" pitchFamily="34" charset="0"/>
                        </a:rPr>
                        <a:t>Čtení</a:t>
                      </a:r>
                    </a:p>
                    <a:p>
                      <a:r>
                        <a:rPr lang="cs-CZ" sz="1200" b="0" baseline="0" dirty="0" err="1" smtClean="0">
                          <a:solidFill>
                            <a:schemeClr val="tx1"/>
                          </a:solidFill>
                          <a:latin typeface="Segoe Script" panose="020B0504020000000003" pitchFamily="34" charset="0"/>
                        </a:rPr>
                        <a:t>Halloween</a:t>
                      </a:r>
                      <a:endParaRPr lang="cs-CZ" sz="1200" b="0" baseline="0" dirty="0" smtClean="0">
                        <a:solidFill>
                          <a:schemeClr val="tx1"/>
                        </a:solidFill>
                        <a:latin typeface="Segoe Script" panose="020B05040200000000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432431" y="2445789"/>
            <a:ext cx="93345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Segoe Script" panose="020B0504020000000003" pitchFamily="34" charset="0"/>
              </a:rPr>
              <a:t>ČJ</a:t>
            </a:r>
            <a:endParaRPr lang="cs-CZ" sz="3600" dirty="0">
              <a:latin typeface="Segoe Script" panose="020B0504020000000003" pitchFamily="34" charset="0"/>
            </a:endParaRPr>
          </a:p>
        </p:txBody>
      </p:sp>
      <p:graphicFrame>
        <p:nvGraphicFramePr>
          <p:cNvPr id="19" name="Tabulka 1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56539088"/>
              </p:ext>
            </p:extLst>
          </p:nvPr>
        </p:nvGraphicFramePr>
        <p:xfrm>
          <a:off x="0" y="3117462"/>
          <a:ext cx="6858000" cy="7957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06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67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5737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chemeClr val="tx1"/>
                        </a:solidFill>
                        <a:latin typeface="Segoe Script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latin typeface="Segoe Script" pitchFamily="66" charset="0"/>
                        </a:rPr>
                        <a:t>Opakování</a:t>
                      </a:r>
                      <a:r>
                        <a:rPr lang="cs-CZ" sz="1200" b="0" baseline="0" dirty="0" smtClean="0">
                          <a:latin typeface="Segoe Script" pitchFamily="66" charset="0"/>
                        </a:rPr>
                        <a:t> jednotlivých prostředí</a:t>
                      </a:r>
                      <a:r>
                        <a:rPr lang="cs-CZ" sz="1200" b="0" baseline="0" dirty="0" smtClean="0">
                          <a:latin typeface="Segoe Script" pitchFamily="66" charset="0"/>
                        </a:rPr>
                        <a:t>. Blíží se </a:t>
                      </a:r>
                      <a:r>
                        <a:rPr lang="cs-CZ" sz="1200" b="0" baseline="0" dirty="0" err="1" smtClean="0">
                          <a:latin typeface="Segoe Script" pitchFamily="66" charset="0"/>
                        </a:rPr>
                        <a:t>čtvrtletky</a:t>
                      </a:r>
                      <a:r>
                        <a:rPr lang="cs-CZ" sz="1200" b="0" baseline="0" dirty="0" smtClean="0">
                          <a:latin typeface="Segoe Script" pitchFamily="66" charset="0"/>
                        </a:rPr>
                        <a:t>.</a:t>
                      </a:r>
                      <a:endParaRPr lang="cs-CZ" sz="1200" b="0" baseline="0" dirty="0" smtClean="0">
                        <a:latin typeface="Segoe Script" pitchFamily="66" charset="0"/>
                      </a:endParaRPr>
                    </a:p>
                    <a:p>
                      <a:r>
                        <a:rPr lang="cs-CZ" sz="1200" b="0" baseline="0" dirty="0" err="1" smtClean="0">
                          <a:latin typeface="Segoe Script" pitchFamily="66" charset="0"/>
                        </a:rPr>
                        <a:t>Halloweenská</a:t>
                      </a:r>
                      <a:r>
                        <a:rPr lang="cs-CZ" sz="1200" b="0" baseline="0" dirty="0" smtClean="0">
                          <a:latin typeface="Segoe Script" pitchFamily="66" charset="0"/>
                        </a:rPr>
                        <a:t> matika.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TextovéPole 25"/>
          <p:cNvSpPr txBox="1"/>
          <p:nvPr/>
        </p:nvSpPr>
        <p:spPr>
          <a:xfrm>
            <a:off x="209095" y="4643864"/>
            <a:ext cx="1380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>
                <a:latin typeface="Segoe Script" panose="020B0504020000000003" pitchFamily="34" charset="0"/>
              </a:rPr>
              <a:t>Př</a:t>
            </a:r>
            <a:r>
              <a:rPr lang="cs-CZ" sz="2800" dirty="0" smtClean="0">
                <a:latin typeface="Segoe Script" panose="020B0504020000000003" pitchFamily="34" charset="0"/>
              </a:rPr>
              <a:t>, </a:t>
            </a:r>
            <a:r>
              <a:rPr lang="cs-CZ" sz="2800" dirty="0" err="1" smtClean="0">
                <a:latin typeface="Segoe Script" panose="020B0504020000000003" pitchFamily="34" charset="0"/>
              </a:rPr>
              <a:t>Vl</a:t>
            </a:r>
            <a:endParaRPr lang="cs-CZ" sz="2800" dirty="0">
              <a:latin typeface="Segoe Script" panose="020B0504020000000003" pitchFamily="34" charset="0"/>
            </a:endParaRPr>
          </a:p>
        </p:txBody>
      </p:sp>
      <p:graphicFrame>
        <p:nvGraphicFramePr>
          <p:cNvPr id="25" name="Tabulka 2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26228505"/>
              </p:ext>
            </p:extLst>
          </p:nvPr>
        </p:nvGraphicFramePr>
        <p:xfrm>
          <a:off x="0" y="6410325"/>
          <a:ext cx="6858000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758511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latin typeface="Segoe Script" panose="020B0504020000000003" pitchFamily="34" charset="0"/>
                        </a:rPr>
                        <a:t>Milé děti.</a:t>
                      </a:r>
                    </a:p>
                    <a:p>
                      <a:r>
                        <a:rPr lang="cs-CZ" sz="1200" dirty="0" smtClean="0">
                          <a:latin typeface="Segoe Script" panose="020B0504020000000003" pitchFamily="34" charset="0"/>
                        </a:rPr>
                        <a:t>Čeká</a:t>
                      </a:r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 nás zkrácený týden.</a:t>
                      </a:r>
                    </a:p>
                    <a:p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V pondělí se nakrátko uvidíme, ale v úterý a ve středu jedu na celý den na školení, tak si </a:t>
                      </a:r>
                      <a:r>
                        <a:rPr lang="cs-CZ" sz="1200" baseline="0" dirty="0" err="1" smtClean="0">
                          <a:latin typeface="Segoe Script" panose="020B0504020000000003" pitchFamily="34" charset="0"/>
                        </a:rPr>
                        <a:t>Halloween</a:t>
                      </a:r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 užijete s paní asistentkou a paní </a:t>
                      </a:r>
                      <a:r>
                        <a:rPr lang="cs-CZ" sz="1200" baseline="0" dirty="0" err="1" smtClean="0">
                          <a:latin typeface="Segoe Script" panose="020B0504020000000003" pitchFamily="34" charset="0"/>
                        </a:rPr>
                        <a:t>Grulichovou</a:t>
                      </a:r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.</a:t>
                      </a:r>
                    </a:p>
                    <a:p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Něco pro vás připravím :-*</a:t>
                      </a:r>
                    </a:p>
                    <a:p>
                      <a:endParaRPr lang="cs-CZ" sz="1200" baseline="0" dirty="0" smtClean="0">
                        <a:latin typeface="Segoe Script" panose="020B0504020000000003" pitchFamily="34" charset="0"/>
                      </a:endParaRPr>
                    </a:p>
                    <a:p>
                      <a:r>
                        <a:rPr lang="cs-CZ" sz="1200" baseline="0" dirty="0" smtClean="0">
                          <a:latin typeface="Segoe Script" panose="020B0504020000000003" pitchFamily="34" charset="0"/>
                        </a:rPr>
                        <a:t>Ve čtvrtek a v pátek jsou podzimní prázdniny.</a:t>
                      </a:r>
                      <a:endParaRPr lang="cs-CZ" sz="1200" dirty="0" smtClean="0">
                        <a:latin typeface="Segoe Script" panose="020B0504020000000003" pitchFamily="34" charset="0"/>
                      </a:endParaRPr>
                    </a:p>
                    <a:p>
                      <a:r>
                        <a:rPr lang="cs-CZ" sz="1200" b="0" i="0" u="none" strike="noStrike" kern="1200" baseline="0" dirty="0" smtClean="0">
                          <a:solidFill>
                            <a:schemeClr val="tx1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Uvidíme se 30. října.</a:t>
                      </a:r>
                    </a:p>
                    <a:p>
                      <a:endParaRPr lang="cs-CZ" sz="1200" b="0" i="0" u="none" strike="noStrike" kern="1200" baseline="0" dirty="0" smtClean="0">
                        <a:solidFill>
                          <a:schemeClr val="tx1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1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Co budete potřebovat:</a:t>
                      </a:r>
                    </a:p>
                    <a:p>
                      <a:r>
                        <a:rPr lang="cs-CZ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DÚ na </a:t>
                      </a:r>
                      <a:r>
                        <a:rPr lang="cs-CZ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přírodovědu a připravit se na </a:t>
                      </a:r>
                      <a:r>
                        <a:rPr lang="cs-CZ" sz="1200" b="0" i="0" u="none" strike="noStrike" kern="1200" baseline="0" dirty="0" err="1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testík</a:t>
                      </a:r>
                      <a:r>
                        <a:rPr lang="cs-CZ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!</a:t>
                      </a:r>
                      <a:endParaRPr lang="cs-CZ" sz="1200" b="0" i="0" u="none" strike="noStrike" kern="1200" baseline="0" dirty="0" smtClean="0">
                        <a:solidFill>
                          <a:srgbClr val="FF0000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Do 25. 10. přinést </a:t>
                      </a:r>
                      <a:r>
                        <a:rPr lang="cs-CZ" sz="1200" b="1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410</a:t>
                      </a:r>
                      <a:r>
                        <a:rPr lang="cs-CZ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 Kč na muzikál.</a:t>
                      </a:r>
                    </a:p>
                    <a:p>
                      <a:r>
                        <a:rPr lang="cs-CZ" sz="1200" b="0" i="0" u="none" strike="noStrike" kern="1200" baseline="0" dirty="0" smtClean="0">
                          <a:solidFill>
                            <a:srgbClr val="FF000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Na středu si připravte nějaký strašidelný kostým nebo strašidelnou rekvizitu a užijte si to!</a:t>
                      </a:r>
                    </a:p>
                    <a:p>
                      <a:endParaRPr lang="cs-CZ" sz="1200" b="0" i="0" u="none" strike="noStrike" kern="1200" baseline="0" dirty="0" smtClean="0">
                        <a:solidFill>
                          <a:srgbClr val="FF0000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endParaRPr lang="cs-CZ" sz="1200" b="0" i="0" u="none" strike="noStrike" kern="1200" baseline="0" dirty="0" smtClean="0">
                        <a:solidFill>
                          <a:schemeClr val="tx1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lang="cs-CZ" sz="1200" b="1" i="0" u="none" strike="noStrike" kern="1200" baseline="0" dirty="0" smtClean="0">
                          <a:solidFill>
                            <a:srgbClr val="00B05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Pro rodiče: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1200" b="0" i="0" u="none" strike="noStrike" kern="1200" baseline="0" dirty="0" smtClean="0">
                          <a:solidFill>
                            <a:srgbClr val="00B05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Prosím 410 Kč na muzikál. 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1200" b="0" i="0" u="none" strike="noStrike" kern="1200" baseline="0" dirty="0" smtClean="0">
                          <a:solidFill>
                            <a:srgbClr val="00B05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Jestliže dítě nepojede, může zůstat ve škole.</a:t>
                      </a:r>
                    </a:p>
                    <a:p>
                      <a:pPr marL="0" indent="0">
                        <a:buNone/>
                      </a:pPr>
                      <a:r>
                        <a:rPr lang="cs-CZ" sz="1200" b="0" i="0" u="none" strike="noStrike" kern="1200" baseline="0" dirty="0" smtClean="0">
                          <a:solidFill>
                            <a:srgbClr val="00B050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Bude zajištěn pedagogický dozor.</a:t>
                      </a:r>
                    </a:p>
                    <a:p>
                      <a:pPr marL="0" indent="0">
                        <a:buNone/>
                      </a:pPr>
                      <a:endParaRPr lang="cs-CZ" sz="1200" b="0" i="0" u="none" strike="noStrike" kern="1200" baseline="0" dirty="0" smtClean="0">
                        <a:solidFill>
                          <a:srgbClr val="00B050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endParaRPr lang="cs-CZ" sz="1200" b="0" i="0" u="none" strike="noStrike" kern="1200" baseline="0" dirty="0" smtClean="0">
                        <a:solidFill>
                          <a:srgbClr val="00B050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endParaRPr lang="cs-CZ" sz="1350" b="0" i="0" u="none" strike="noStrike" kern="1200" baseline="0" dirty="0" smtClean="0">
                        <a:solidFill>
                          <a:schemeClr val="tx1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pPr marL="0" indent="0">
                        <a:buNone/>
                      </a:pPr>
                      <a:r>
                        <a:rPr lang="cs-CZ" sz="1350" b="0" i="0" u="none" strike="noStrike" kern="1200" baseline="0" dirty="0" smtClean="0">
                          <a:solidFill>
                            <a:schemeClr val="tx1"/>
                          </a:solidFill>
                          <a:latin typeface="Segoe Script" panose="020B0504020000000003" pitchFamily="34" charset="0"/>
                          <a:ea typeface="+mn-ea"/>
                          <a:cs typeface="+mn-cs"/>
                        </a:rPr>
                        <a:t>Krásný víkend přeje paní učitelka Lída      .</a:t>
                      </a:r>
                    </a:p>
                    <a:p>
                      <a:pPr marL="0" indent="0">
                        <a:buNone/>
                      </a:pPr>
                      <a:endParaRPr lang="cs-CZ" sz="1350" b="0" i="0" u="none" strike="noStrike" kern="1200" baseline="0" dirty="0" smtClean="0">
                        <a:solidFill>
                          <a:schemeClr val="tx1"/>
                        </a:solidFill>
                        <a:latin typeface="Segoe Script" panose="020B0504020000000003" pitchFamily="34" charset="0"/>
                        <a:ea typeface="+mn-ea"/>
                        <a:cs typeface="+mn-cs"/>
                      </a:endParaRPr>
                    </a:p>
                    <a:p>
                      <a:endParaRPr lang="cs-CZ" sz="135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7" name="Obrázek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715" y="10545938"/>
            <a:ext cx="324718" cy="341137"/>
          </a:xfrm>
          <a:prstGeom prst="rect">
            <a:avLst/>
          </a:prstGeom>
        </p:spPr>
      </p:pic>
      <p:sp>
        <p:nvSpPr>
          <p:cNvPr id="24" name="TextovéPole 23"/>
          <p:cNvSpPr txBox="1"/>
          <p:nvPr/>
        </p:nvSpPr>
        <p:spPr>
          <a:xfrm>
            <a:off x="109537" y="5434678"/>
            <a:ext cx="2819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Segoe Script" panose="020B0504020000000003" pitchFamily="34" charset="0"/>
              </a:rPr>
              <a:t> </a:t>
            </a:r>
            <a:endParaRPr lang="cs-CZ" sz="2400" dirty="0">
              <a:latin typeface="Segoe Script" panose="020B0504020000000003" pitchFamily="34" charset="0"/>
            </a:endParaRPr>
          </a:p>
        </p:txBody>
      </p:sp>
      <p:pic>
        <p:nvPicPr>
          <p:cNvPr id="40" name="Obrázek 3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54" y="3226641"/>
            <a:ext cx="651450" cy="400642"/>
          </a:xfrm>
          <a:prstGeom prst="rect">
            <a:avLst/>
          </a:prstGeom>
        </p:spPr>
      </p:pic>
      <p:sp>
        <p:nvSpPr>
          <p:cNvPr id="20" name="TextovéPole 19"/>
          <p:cNvSpPr txBox="1"/>
          <p:nvPr/>
        </p:nvSpPr>
        <p:spPr>
          <a:xfrm>
            <a:off x="581358" y="3300871"/>
            <a:ext cx="714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latin typeface="Segoe Script" panose="020B0504020000000003" pitchFamily="34" charset="0"/>
              </a:rPr>
              <a:t>M</a:t>
            </a:r>
            <a:endParaRPr lang="cs-CZ" sz="3600" dirty="0">
              <a:latin typeface="Segoe Script" panose="020B0504020000000003" pitchFamily="34" charset="0"/>
            </a:endParaRPr>
          </a:p>
        </p:txBody>
      </p:sp>
      <p:pic>
        <p:nvPicPr>
          <p:cNvPr id="41" name="Obrázek 4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64" y="1896608"/>
            <a:ext cx="769971" cy="534997"/>
          </a:xfrm>
          <a:prstGeom prst="rect">
            <a:avLst/>
          </a:prstGeom>
        </p:spPr>
      </p:pic>
      <p:pic>
        <p:nvPicPr>
          <p:cNvPr id="42" name="Obrázek 4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498" y="2578752"/>
            <a:ext cx="407621" cy="42809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06" y="390553"/>
            <a:ext cx="809597" cy="809597"/>
          </a:xfrm>
          <a:prstGeom prst="rect">
            <a:avLst/>
          </a:prstGeom>
        </p:spPr>
      </p:pic>
      <p:graphicFrame>
        <p:nvGraphicFramePr>
          <p:cNvPr id="29" name="Tabulka 2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879101630"/>
              </p:ext>
            </p:extLst>
          </p:nvPr>
        </p:nvGraphicFramePr>
        <p:xfrm>
          <a:off x="0" y="3975735"/>
          <a:ext cx="6858000" cy="13133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06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673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13353">
                <a:tc>
                  <a:txBody>
                    <a:bodyPr/>
                    <a:lstStyle/>
                    <a:p>
                      <a:pPr algn="ctr"/>
                      <a:endParaRPr lang="cs-CZ" sz="3600" dirty="0" smtClean="0">
                        <a:solidFill>
                          <a:schemeClr val="tx1"/>
                        </a:solidFill>
                        <a:latin typeface="Segoe Script" panose="020B0504020000000003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kern="1200" dirty="0" err="1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Vl</a:t>
                      </a:r>
                      <a:r>
                        <a:rPr lang="cs-CZ" sz="1200" b="0" i="0" kern="120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 D- úterý: Sámova</a:t>
                      </a:r>
                      <a:r>
                        <a:rPr lang="cs-CZ" sz="1200" b="0" i="0" kern="1200" baseline="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 říše – úvod do tématu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200" b="0" i="0" kern="1200" dirty="0" smtClean="0">
                        <a:solidFill>
                          <a:schemeClr val="tx1"/>
                        </a:solidFill>
                        <a:latin typeface="Segoe Script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i="0" kern="120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Přírodověda –</a:t>
                      </a:r>
                      <a:r>
                        <a:rPr lang="cs-CZ" sz="1200" b="0" i="0" kern="1200" baseline="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200" b="0" i="0" kern="120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úterý </a:t>
                      </a:r>
                      <a:r>
                        <a:rPr lang="cs-CZ" sz="1200" b="0" i="0" kern="120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Opakování – výtrusné, semenné</a:t>
                      </a:r>
                    </a:p>
                    <a:p>
                      <a:r>
                        <a:rPr lang="cs-CZ" sz="1200" b="0" i="0" kern="1200" baseline="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Nové téma: Stavba rostliny + </a:t>
                      </a:r>
                      <a:r>
                        <a:rPr lang="cs-CZ" sz="1200" b="0" i="0" kern="1200" baseline="0" dirty="0" err="1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testík</a:t>
                      </a:r>
                      <a:r>
                        <a:rPr lang="cs-CZ" sz="1200" b="0" i="0" kern="1200" baseline="0" dirty="0" smtClean="0">
                          <a:solidFill>
                            <a:schemeClr val="tx1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 Vlastnosti rostlin</a:t>
                      </a:r>
                    </a:p>
                    <a:p>
                      <a:endParaRPr lang="cs-CZ" sz="1200" b="0" i="0" kern="1200" dirty="0" smtClean="0">
                        <a:solidFill>
                          <a:schemeClr val="tx1"/>
                        </a:solidFill>
                        <a:latin typeface="Segoe Script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cs-CZ" sz="1200" b="0" i="0" kern="1200" dirty="0" smtClean="0">
                          <a:solidFill>
                            <a:srgbClr val="FF0000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DÚ – zjistit,</a:t>
                      </a:r>
                      <a:r>
                        <a:rPr lang="cs-CZ" sz="1200" b="0" i="0" kern="1200" baseline="0" dirty="0" smtClean="0">
                          <a:solidFill>
                            <a:srgbClr val="FF0000"/>
                          </a:solidFill>
                          <a:latin typeface="Segoe Script" pitchFamily="66" charset="0"/>
                          <a:ea typeface="+mn-ea"/>
                          <a:cs typeface="+mn-cs"/>
                        </a:rPr>
                        <a:t> jaký strom roste před kostelem sv. Jakuba</a:t>
                      </a:r>
                      <a:endParaRPr lang="cs-CZ" sz="1200" b="0" i="0" kern="1200" dirty="0" smtClean="0">
                        <a:solidFill>
                          <a:srgbClr val="FF0000"/>
                        </a:solidFill>
                        <a:latin typeface="Segoe Script" pitchFamily="66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0395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2638</TotalTime>
  <Words>217</Words>
  <Application>Microsoft Office PowerPoint</Application>
  <PresentationFormat>Vlastní</PresentationFormat>
  <Paragraphs>49</Paragraphs>
  <Slides>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Hruska</dc:creator>
  <cp:lastModifiedBy>kvizova</cp:lastModifiedBy>
  <cp:revision>36</cp:revision>
  <dcterms:created xsi:type="dcterms:W3CDTF">2015-08-27T19:02:21Z</dcterms:created>
  <dcterms:modified xsi:type="dcterms:W3CDTF">2017-10-20T07:55:09Z</dcterms:modified>
</cp:coreProperties>
</file>